
<file path=[Content_Types].xml><?xml version="1.0" encoding="utf-8"?>
<Types xmlns="http://schemas.openxmlformats.org/package/2006/content-types">
  <Default Extension="png" ContentType="image/png"/>
  <Default Extension="mp3" ContentType="audio/mpe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360" r:id="rId2"/>
    <p:sldId id="353" r:id="rId3"/>
    <p:sldId id="287" r:id="rId4"/>
    <p:sldId id="320" r:id="rId5"/>
    <p:sldId id="347" r:id="rId6"/>
    <p:sldId id="350" r:id="rId7"/>
    <p:sldId id="321" r:id="rId8"/>
    <p:sldId id="322" r:id="rId9"/>
    <p:sldId id="348" r:id="rId10"/>
    <p:sldId id="323" r:id="rId11"/>
    <p:sldId id="329" r:id="rId12"/>
    <p:sldId id="351" r:id="rId13"/>
    <p:sldId id="354" r:id="rId14"/>
    <p:sldId id="358" r:id="rId15"/>
    <p:sldId id="361" r:id="rId16"/>
    <p:sldId id="330" r:id="rId17"/>
    <p:sldId id="331" r:id="rId18"/>
    <p:sldId id="332" r:id="rId19"/>
    <p:sldId id="333" r:id="rId20"/>
    <p:sldId id="334" r:id="rId21"/>
    <p:sldId id="335" r:id="rId22"/>
    <p:sldId id="336" r:id="rId23"/>
    <p:sldId id="340" r:id="rId24"/>
    <p:sldId id="359" r:id="rId25"/>
    <p:sldId id="337" r:id="rId26"/>
    <p:sldId id="338" r:id="rId27"/>
    <p:sldId id="352" r:id="rId28"/>
    <p:sldId id="373" r:id="rId29"/>
    <p:sldId id="362" r:id="rId30"/>
    <p:sldId id="375" r:id="rId31"/>
    <p:sldId id="374" r:id="rId32"/>
    <p:sldId id="363" r:id="rId33"/>
    <p:sldId id="364" r:id="rId34"/>
    <p:sldId id="365" r:id="rId35"/>
    <p:sldId id="366" r:id="rId36"/>
    <p:sldId id="367" r:id="rId37"/>
    <p:sldId id="368" r:id="rId38"/>
    <p:sldId id="369" r:id="rId39"/>
    <p:sldId id="370" r:id="rId40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99"/>
    <a:srgbClr val="FF0066"/>
    <a:srgbClr val="993366"/>
    <a:srgbClr val="FF3399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无样式，网格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994" autoAdjust="0"/>
    <p:restoredTop sz="95597" autoAdjust="0"/>
  </p:normalViewPr>
  <p:slideViewPr>
    <p:cSldViewPr snapToGrid="0">
      <p:cViewPr varScale="1">
        <p:scale>
          <a:sx n="68" d="100"/>
          <a:sy n="68" d="100"/>
        </p:scale>
        <p:origin x="464" y="48"/>
      </p:cViewPr>
      <p:guideLst/>
    </p:cSldViewPr>
  </p:slideViewPr>
  <p:outlineViewPr>
    <p:cViewPr>
      <p:scale>
        <a:sx n="33" d="100"/>
        <a:sy n="33" d="100"/>
      </p:scale>
      <p:origin x="0" y="-29445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media/image22.png>
</file>

<file path=ppt/media/image2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media/media1.mp3>
</file>

<file path=ppt/media/media10.mp3>
</file>

<file path=ppt/media/media11.mp3>
</file>

<file path=ppt/media/media12.mp3>
</file>

<file path=ppt/media/media13.mp3>
</file>

<file path=ppt/media/media2.mp3>
</file>

<file path=ppt/media/media3.mp3>
</file>

<file path=ppt/media/media4.mp3>
</file>

<file path=ppt/media/media5.mp3>
</file>

<file path=ppt/media/media6.mp3>
</file>

<file path=ppt/media/media7.mp3>
</file>

<file path=ppt/media/media8.mp3>
</file>

<file path=ppt/media/media9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39D9EBF-5CAC-4D18-969B-5A34ADD000F5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095DD1-31D4-44FC-A925-8A2F519EA8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631955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3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5322892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C095DD1-31D4-44FC-A925-8A2F519EA8A4}" type="slidenum">
              <a:rPr lang="zh-CN" altLang="en-US" smtClean="0"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816885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11FC198-2D83-4DFC-8CDD-7D23AF44D411}" type="slidenum">
              <a:rPr lang="zh-CN" altLang="en-US" smtClean="0">
                <a:solidFill>
                  <a:prstClr val="black"/>
                </a:solidFill>
              </a:rPr>
              <a:pPr/>
              <a:t>39</a:t>
            </a:fld>
            <a:endParaRPr lang="zh-CN" altLang="en-US" dirty="0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24296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52954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72820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174522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7438000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82858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960096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622704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716369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027703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26631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971078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50325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8BD28C-F05E-4AE3-B9C2-DFB7F5B0677B}" type="datetimeFigureOut">
              <a:rPr lang="zh-CN" altLang="en-US" smtClean="0"/>
              <a:t>2021/9/24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99E729-47C8-460C-9C03-90441A8B2489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9445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1.mp3"/><Relationship Id="rId2" Type="http://schemas.openxmlformats.org/officeDocument/2006/relationships/audio" Target="../media/media10.mp3"/><Relationship Id="rId1" Type="http://schemas.microsoft.com/office/2007/relationships/media" Target="../media/media10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1.mp3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p3"/><Relationship Id="rId1" Type="http://schemas.microsoft.com/office/2007/relationships/media" Target="../media/media12.mp3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3" Type="http://schemas.openxmlformats.org/officeDocument/2006/relationships/image" Target="../media/image11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5" Type="http://schemas.openxmlformats.org/officeDocument/2006/relationships/image" Target="../media/image13.png"/><Relationship Id="rId10" Type="http://schemas.openxmlformats.org/officeDocument/2006/relationships/image" Target="../media/image18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p3"/><Relationship Id="rId1" Type="http://schemas.microsoft.com/office/2007/relationships/media" Target="../media/media13.mp3"/><Relationship Id="rId5" Type="http://schemas.openxmlformats.org/officeDocument/2006/relationships/image" Target="../media/image22.png"/><Relationship Id="rId4" Type="http://schemas.openxmlformats.org/officeDocument/2006/relationships/image" Target="../media/image4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2.mp3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p3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3.mp3"/><Relationship Id="rId1" Type="http://schemas.microsoft.com/office/2007/relationships/media" Target="../media/media3.mp3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4.mp3"/><Relationship Id="rId1" Type="http://schemas.microsoft.com/office/2007/relationships/media" Target="../media/media4.mp3"/><Relationship Id="rId5" Type="http://schemas.openxmlformats.org/officeDocument/2006/relationships/image" Target="../media/image4.png"/><Relationship Id="rId4" Type="http://schemas.openxmlformats.org/officeDocument/2006/relationships/image" Target="../media/image5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5.mp3"/><Relationship Id="rId1" Type="http://schemas.microsoft.com/office/2007/relationships/media" Target="../media/media5.mp3"/><Relationship Id="rId5" Type="http://schemas.openxmlformats.org/officeDocument/2006/relationships/image" Target="../media/image6.jpe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7.mp3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6.mp3"/><Relationship Id="rId1" Type="http://schemas.microsoft.com/office/2007/relationships/media" Target="../media/media6.mp3"/><Relationship Id="rId6" Type="http://schemas.openxmlformats.org/officeDocument/2006/relationships/audio" Target="../media/media8.mp3"/><Relationship Id="rId5" Type="http://schemas.microsoft.com/office/2007/relationships/media" Target="../media/media8.mp3"/><Relationship Id="rId4" Type="http://schemas.openxmlformats.org/officeDocument/2006/relationships/audio" Target="../media/media7.mp3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9.mp3"/><Relationship Id="rId1" Type="http://schemas.microsoft.com/office/2007/relationships/media" Target="../media/media9.mp3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399072"/>
            <a:ext cx="12192000" cy="4458928"/>
          </a:xfrm>
          <a:prstGeom prst="rect">
            <a:avLst/>
          </a:prstGeom>
          <a:solidFill>
            <a:schemeClr val="bg1"/>
          </a:solidFill>
        </p:spPr>
      </p:pic>
      <p:sp>
        <p:nvSpPr>
          <p:cNvPr id="8" name="矩形 4"/>
          <p:cNvSpPr>
            <a:spLocks noChangeArrowheads="1"/>
          </p:cNvSpPr>
          <p:nvPr/>
        </p:nvSpPr>
        <p:spPr bwMode="auto">
          <a:xfrm>
            <a:off x="1418581" y="1848742"/>
            <a:ext cx="8889664" cy="28623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endParaRPr lang="es-ES" altLang="zh-CN" sz="3600" b="1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微软雅黑" pitchFamily="34" charset="-122"/>
            </a:endParaRPr>
          </a:p>
          <a:p>
            <a:pPr algn="ctr"/>
            <a:endParaRPr lang="es-ES" altLang="zh-CN" sz="3600" b="1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微软雅黑" pitchFamily="34" charset="-122"/>
            </a:endParaRPr>
          </a:p>
          <a:p>
            <a:pPr algn="ctr"/>
            <a:r>
              <a:rPr lang="es-ES" altLang="zh-CN" sz="32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El español</a:t>
            </a:r>
          </a:p>
          <a:p>
            <a:pPr algn="ctr"/>
            <a:endParaRPr lang="es-ES" altLang="zh-CN" sz="3200" b="1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微软雅黑" pitchFamily="34" charset="-122"/>
            </a:endParaRPr>
          </a:p>
          <a:p>
            <a:pPr algn="ctr"/>
            <a:r>
              <a:rPr lang="zh-CN" altLang="en-US" sz="4400" dirty="0">
                <a:latin typeface="思源黑体 CN Bold" panose="020B0800000000000000" pitchFamily="34" charset="-122"/>
                <a:ea typeface="思源黑体 CN Bold" panose="020B0800000000000000" pitchFamily="34" charset="-122"/>
                <a:sym typeface="微软雅黑" pitchFamily="34" charset="-122"/>
              </a:rPr>
              <a:t> </a:t>
            </a:r>
            <a:r>
              <a:rPr lang="zh-CN" altLang="en-US" sz="4400" dirty="0">
                <a:solidFill>
                  <a:schemeClr val="accent1"/>
                </a:solidFill>
                <a:latin typeface="+mj-ea"/>
                <a:ea typeface="+mj-ea"/>
                <a:sym typeface="微软雅黑" pitchFamily="34" charset="-122"/>
              </a:rPr>
              <a:t>西班牙语</a:t>
            </a:r>
            <a:endParaRPr lang="zh-CN" altLang="en-US" sz="4400" b="1" dirty="0">
              <a:solidFill>
                <a:schemeClr val="accent1"/>
              </a:solidFill>
              <a:latin typeface="+mj-ea"/>
              <a:ea typeface="+mj-ea"/>
              <a:sym typeface="微软雅黑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8950151" y="5208118"/>
            <a:ext cx="2502608" cy="107721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        韦妮斯</a:t>
            </a:r>
            <a:endParaRPr lang="en-US" altLang="zh-CN" sz="3200" dirty="0"/>
          </a:p>
          <a:p>
            <a:r>
              <a:rPr lang="zh-CN" altLang="en-US" sz="3200" dirty="0"/>
              <a:t>   </a:t>
            </a:r>
            <a:r>
              <a:rPr lang="en-US" altLang="zh-CN" sz="3200" dirty="0"/>
              <a:t>    2021.9.24</a:t>
            </a:r>
            <a:endParaRPr lang="es-ES" altLang="zh-CN" sz="3200" dirty="0"/>
          </a:p>
        </p:txBody>
      </p:sp>
      <p:sp>
        <p:nvSpPr>
          <p:cNvPr id="4" name="矩形 4"/>
          <p:cNvSpPr>
            <a:spLocks noChangeArrowheads="1"/>
          </p:cNvSpPr>
          <p:nvPr/>
        </p:nvSpPr>
        <p:spPr bwMode="auto">
          <a:xfrm>
            <a:off x="1418581" y="1488355"/>
            <a:ext cx="888966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endParaRPr lang="es-ES" altLang="zh-CN" sz="3600" b="1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微软雅黑" pitchFamily="34" charset="-122"/>
            </a:endParaRPr>
          </a:p>
          <a:p>
            <a:pPr algn="ctr"/>
            <a:r>
              <a:rPr lang="es-ES" altLang="zh-CN" sz="3600" b="1" dirty="0">
                <a:latin typeface="宋体" panose="02010600030101010101" pitchFamily="2" charset="-122"/>
                <a:ea typeface="宋体" panose="02010600030101010101" pitchFamily="2" charset="-122"/>
                <a:sym typeface="微软雅黑" pitchFamily="34" charset="-122"/>
              </a:rPr>
              <a:t>《</a:t>
            </a:r>
            <a:r>
              <a:rPr lang="zh-CN" altLang="en-US" sz="3600" b="1" dirty="0">
                <a:latin typeface="宋体" panose="02010600030101010101" pitchFamily="2" charset="-122"/>
                <a:ea typeface="宋体" panose="02010600030101010101" pitchFamily="2" charset="-122"/>
                <a:sym typeface="微软雅黑" pitchFamily="34" charset="-122"/>
              </a:rPr>
              <a:t>二外必修语言基础综合类课程</a:t>
            </a:r>
            <a:r>
              <a:rPr lang="es-ES" altLang="zh-CN" sz="3600" b="1" dirty="0">
                <a:latin typeface="宋体" panose="02010600030101010101" pitchFamily="2" charset="-122"/>
                <a:ea typeface="宋体" panose="02010600030101010101" pitchFamily="2" charset="-122"/>
                <a:sym typeface="微软雅黑" pitchFamily="34" charset="-122"/>
              </a:rPr>
              <a:t>》</a:t>
            </a:r>
            <a:endParaRPr lang="es-ES" altLang="zh-CN" sz="3600" b="1" dirty="0">
              <a:latin typeface="Microsoft Yahei" panose="020B0503020204020204" pitchFamily="34" charset="-122"/>
              <a:ea typeface="Microsoft Yahei" panose="020B0503020204020204" pitchFamily="34" charset="-122"/>
              <a:sym typeface="微软雅黑" pitchFamily="34" charset="-122"/>
            </a:endParaRPr>
          </a:p>
        </p:txBody>
      </p:sp>
      <p:pic>
        <p:nvPicPr>
          <p:cNvPr id="7" name="图片 2">
            <a:extLst>
              <a:ext uri="{FF2B5EF4-FFF2-40B4-BE49-F238E27FC236}">
                <a16:creationId xmlns:a16="http://schemas.microsoft.com/office/drawing/2014/main" id="{BF7C6180-F976-3343-AC0F-B79D08D1DF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9890" y="205915"/>
            <a:ext cx="2293557" cy="1157494"/>
          </a:xfrm>
          <a:prstGeom prst="rect">
            <a:avLst/>
          </a:prstGeom>
          <a:effectLst>
            <a:innerShdw blurRad="63500" dist="50800" dir="16200000">
              <a:prstClr val="black">
                <a:alpha val="50000"/>
              </a:prstClr>
            </a:innerShdw>
          </a:effectLst>
        </p:spPr>
      </p:pic>
    </p:spTree>
    <p:extLst>
      <p:ext uri="{BB962C8B-B14F-4D97-AF65-F5344CB8AC3E}">
        <p14:creationId xmlns:p14="http://schemas.microsoft.com/office/powerpoint/2010/main" val="36516556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882869" y="0"/>
            <a:ext cx="10657490" cy="6858000"/>
          </a:xfrm>
        </p:spPr>
        <p:txBody>
          <a:bodyPr>
            <a:normAutofit/>
          </a:bodyPr>
          <a:lstStyle/>
          <a:p>
            <a:pPr marL="0" indent="0" eaLnBrk="1" hangingPunct="1">
              <a:lnSpc>
                <a:spcPct val="90000"/>
              </a:lnSpc>
              <a:buNone/>
              <a:defRPr/>
            </a:pPr>
            <a:r>
              <a:rPr lang="es-ES" altLang="zh-CN" dirty="0">
                <a:solidFill>
                  <a:srgbClr val="7030A0"/>
                </a:solidFill>
              </a:rPr>
              <a:t>B b   be ,  Vv     uve</a:t>
            </a:r>
          </a:p>
          <a:p>
            <a:pPr marL="0" indent="0">
              <a:buNone/>
              <a:defRPr/>
            </a:pPr>
            <a:r>
              <a:rPr lang="zh-CN" altLang="en-US" sz="2000" b="1" dirty="0">
                <a:solidFill>
                  <a:srgbClr val="0070C0"/>
                </a:solidFill>
              </a:rPr>
              <a:t>当</a:t>
            </a:r>
            <a:r>
              <a:rPr lang="en-US" altLang="zh-CN" sz="2000" b="1" dirty="0">
                <a:solidFill>
                  <a:srgbClr val="0070C0"/>
                </a:solidFill>
              </a:rPr>
              <a:t>b </a:t>
            </a:r>
            <a:r>
              <a:rPr lang="zh-CN" altLang="en-US" sz="2000" b="1" dirty="0">
                <a:solidFill>
                  <a:srgbClr val="0070C0"/>
                </a:solidFill>
              </a:rPr>
              <a:t>和</a:t>
            </a:r>
            <a:r>
              <a:rPr lang="en-US" altLang="zh-CN" sz="2000" b="1" dirty="0">
                <a:solidFill>
                  <a:srgbClr val="0070C0"/>
                </a:solidFill>
              </a:rPr>
              <a:t>v </a:t>
            </a:r>
            <a:r>
              <a:rPr lang="zh-CN" altLang="en-US" sz="2000" b="1" dirty="0">
                <a:solidFill>
                  <a:srgbClr val="0070C0"/>
                </a:solidFill>
              </a:rPr>
              <a:t>出现在停顿后的词首或出现在词内和词组内</a:t>
            </a:r>
            <a:r>
              <a:rPr lang="en-US" altLang="zh-CN" sz="2000" b="1" dirty="0" err="1">
                <a:solidFill>
                  <a:srgbClr val="0070C0"/>
                </a:solidFill>
              </a:rPr>
              <a:t>m,n</a:t>
            </a:r>
            <a:r>
              <a:rPr lang="zh-CN" altLang="en-US" sz="2000" b="1" dirty="0">
                <a:solidFill>
                  <a:srgbClr val="0070C0"/>
                </a:solidFill>
              </a:rPr>
              <a:t>的后面时，发</a:t>
            </a:r>
            <a:r>
              <a:rPr lang="en-US" altLang="zh-CN" sz="2000" b="1" dirty="0">
                <a:solidFill>
                  <a:srgbClr val="0070C0"/>
                </a:solidFill>
              </a:rPr>
              <a:t>/b/</a:t>
            </a:r>
            <a:r>
              <a:rPr lang="zh-CN" altLang="en-US" sz="2000" b="1" dirty="0">
                <a:solidFill>
                  <a:srgbClr val="0070C0"/>
                </a:solidFill>
              </a:rPr>
              <a:t>。发音时，双唇紧闭，气流冲破双唇阻碍，声带振动。</a:t>
            </a:r>
            <a:endParaRPr lang="es-ES" altLang="zh-CN" sz="2000" b="1" dirty="0">
              <a:solidFill>
                <a:srgbClr val="0070C0"/>
              </a:solidFill>
            </a:endParaRPr>
          </a:p>
          <a:p>
            <a:pPr>
              <a:defRPr/>
            </a:pPr>
            <a:r>
              <a:rPr lang="es-ES" altLang="zh-CN" sz="2400" dirty="0"/>
              <a:t>ba, be, bi, bo,bu      </a:t>
            </a:r>
          </a:p>
          <a:p>
            <a:pPr marL="0" indent="0">
              <a:buNone/>
              <a:defRPr/>
            </a:pPr>
            <a:r>
              <a:rPr lang="es-ES" altLang="zh-CN" sz="2400" dirty="0"/>
              <a:t>bata, bate, bebe, beso,bilis, bicho, bota, boca, buque, busque</a:t>
            </a:r>
          </a:p>
          <a:p>
            <a:pPr>
              <a:defRPr/>
            </a:pPr>
            <a:r>
              <a:rPr lang="es-ES" altLang="zh-CN" sz="2400" dirty="0"/>
              <a:t>va, ve, vi, vo, vu</a:t>
            </a:r>
          </a:p>
          <a:p>
            <a:pPr marL="0" indent="0">
              <a:buNone/>
              <a:defRPr/>
            </a:pPr>
            <a:r>
              <a:rPr lang="es-ES" altLang="zh-CN" sz="2400" dirty="0"/>
              <a:t>vaso, vano, velo, vela, vino, vida, voto, vomita, voz, vulpino</a:t>
            </a:r>
          </a:p>
          <a:p>
            <a:pPr>
              <a:defRPr/>
            </a:pPr>
            <a:r>
              <a:rPr lang="es-ES" altLang="zh-CN" sz="2400" dirty="0"/>
              <a:t>bomba, bambú, ambos, en vano, un vino</a:t>
            </a:r>
          </a:p>
          <a:p>
            <a:pPr marL="0" indent="0" eaLnBrk="1" hangingPunct="1">
              <a:lnSpc>
                <a:spcPct val="90000"/>
              </a:lnSpc>
              <a:buNone/>
              <a:defRPr/>
            </a:pPr>
            <a:r>
              <a:rPr lang="zh-CN" altLang="en-US" sz="2000" b="1" dirty="0">
                <a:solidFill>
                  <a:srgbClr val="0070C0"/>
                </a:solidFill>
              </a:rPr>
              <a:t>当</a:t>
            </a:r>
            <a:r>
              <a:rPr lang="en-US" altLang="zh-CN" sz="2000" b="1" dirty="0">
                <a:solidFill>
                  <a:srgbClr val="0070C0"/>
                </a:solidFill>
              </a:rPr>
              <a:t>b </a:t>
            </a:r>
            <a:r>
              <a:rPr lang="zh-CN" altLang="en-US" sz="2000" b="1" dirty="0">
                <a:solidFill>
                  <a:srgbClr val="0070C0"/>
                </a:solidFill>
              </a:rPr>
              <a:t>和</a:t>
            </a:r>
            <a:r>
              <a:rPr lang="en-US" altLang="zh-CN" sz="2000" b="1" dirty="0">
                <a:solidFill>
                  <a:srgbClr val="0070C0"/>
                </a:solidFill>
              </a:rPr>
              <a:t>v </a:t>
            </a:r>
            <a:r>
              <a:rPr lang="zh-CN" altLang="en-US" sz="2000" b="1" dirty="0">
                <a:solidFill>
                  <a:srgbClr val="0070C0"/>
                </a:solidFill>
              </a:rPr>
              <a:t>出现在上述情况之外，发</a:t>
            </a:r>
            <a:r>
              <a:rPr lang="en-US" altLang="zh-CN" sz="2000" b="1" dirty="0">
                <a:solidFill>
                  <a:srgbClr val="0070C0"/>
                </a:solidFill>
              </a:rPr>
              <a:t>/</a:t>
            </a:r>
            <a:r>
              <a:rPr lang="el-GR" altLang="zh-CN" sz="2000" b="1" dirty="0">
                <a:solidFill>
                  <a:srgbClr val="0070C0"/>
                </a:solidFill>
              </a:rPr>
              <a:t>β</a:t>
            </a:r>
            <a:r>
              <a:rPr lang="en-US" altLang="zh-CN" sz="2000" b="1" dirty="0">
                <a:solidFill>
                  <a:srgbClr val="0070C0"/>
                </a:solidFill>
              </a:rPr>
              <a:t>/, (</a:t>
            </a:r>
            <a:r>
              <a:rPr lang="zh-CN" altLang="en-US" sz="2000" b="1" dirty="0">
                <a:solidFill>
                  <a:srgbClr val="0070C0"/>
                </a:solidFill>
              </a:rPr>
              <a:t>发音时，双唇之间不用紧闭，留出一条小缝隙让气流通过，同时声带振动。</a:t>
            </a:r>
            <a:r>
              <a:rPr lang="en-US" altLang="zh-CN" sz="2000" b="1" dirty="0">
                <a:solidFill>
                  <a:srgbClr val="0070C0"/>
                </a:solidFill>
              </a:rPr>
              <a:t>)</a:t>
            </a:r>
          </a:p>
          <a:p>
            <a:pPr>
              <a:defRPr/>
            </a:pPr>
            <a:r>
              <a:rPr lang="es-ES" altLang="zh-CN" sz="2400" dirty="0"/>
              <a:t>aba, ebe, ibi, obo, ubu</a:t>
            </a:r>
          </a:p>
          <a:p>
            <a:pPr marL="0" indent="0">
              <a:buNone/>
              <a:defRPr/>
            </a:pPr>
            <a:r>
              <a:rPr lang="es-ES" altLang="zh-CN" sz="2400" dirty="0"/>
              <a:t>íbamos, subamos, caben, nube, labio, subí,nabo, cubo, autobús </a:t>
            </a:r>
          </a:p>
          <a:p>
            <a:pPr>
              <a:defRPr/>
            </a:pPr>
            <a:r>
              <a:rPr lang="es-ES" altLang="zh-CN" sz="2400" dirty="0"/>
              <a:t>ava, eve, ivi, ovo, uvu</a:t>
            </a:r>
          </a:p>
          <a:p>
            <a:pPr marL="0" indent="0">
              <a:buNone/>
              <a:defRPr/>
            </a:pPr>
            <a:r>
              <a:rPr lang="es-ES" altLang="zh-CN" sz="2400" dirty="0"/>
              <a:t>cava, lava, ave,lave, viví, preví, lavo, nuevo, óvulo, uva</a:t>
            </a:r>
          </a:p>
          <a:p>
            <a:pPr>
              <a:defRPr/>
            </a:pPr>
            <a:r>
              <a:rPr lang="es-ES" altLang="zh-CN" sz="2400" dirty="0"/>
              <a:t>una bata, la bella, las bocas, el bulo, el vello, los velos, el vino, los vasos</a:t>
            </a:r>
          </a:p>
          <a:p>
            <a:pPr marL="0" indent="0" eaLnBrk="1" hangingPunct="1">
              <a:lnSpc>
                <a:spcPct val="90000"/>
              </a:lnSpc>
              <a:buNone/>
              <a:defRPr/>
            </a:pPr>
            <a:endParaRPr lang="es-ES" altLang="zh-CN" sz="2400" dirty="0">
              <a:solidFill>
                <a:srgbClr val="0070C0"/>
              </a:solidFill>
            </a:endParaRPr>
          </a:p>
        </p:txBody>
      </p:sp>
      <p:pic>
        <p:nvPicPr>
          <p:cNvPr id="4" name="b,v (1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651513" y="891209"/>
            <a:ext cx="304800" cy="304800"/>
          </a:xfrm>
          <a:prstGeom prst="rect">
            <a:avLst/>
          </a:prstGeom>
        </p:spPr>
      </p:pic>
      <p:pic>
        <p:nvPicPr>
          <p:cNvPr id="5" name="b,v (2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747053" y="377355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66554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86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968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5891" y="1797556"/>
            <a:ext cx="659524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sz="2800" b="1" dirty="0"/>
              <a:t>p</a:t>
            </a:r>
            <a:r>
              <a:rPr lang="es-ES" altLang="zh-CN" sz="2800" dirty="0">
                <a:solidFill>
                  <a:srgbClr val="7030A0"/>
                </a:solidFill>
              </a:rPr>
              <a:t>e/</a:t>
            </a:r>
            <a:r>
              <a:rPr lang="es-ES" altLang="zh-CN" sz="2800" b="1" dirty="0"/>
              <a:t>b</a:t>
            </a:r>
            <a:r>
              <a:rPr lang="es-ES" altLang="zh-CN" sz="2800" dirty="0">
                <a:solidFill>
                  <a:srgbClr val="7030A0"/>
                </a:solidFill>
              </a:rPr>
              <a:t>e                              </a:t>
            </a:r>
            <a:r>
              <a:rPr lang="es-ES" altLang="zh-CN" sz="2800" b="1" dirty="0"/>
              <a:t>b</a:t>
            </a:r>
            <a:r>
              <a:rPr lang="es-ES" altLang="zh-CN" sz="2800" dirty="0">
                <a:solidFill>
                  <a:srgbClr val="7030A0"/>
                </a:solidFill>
              </a:rPr>
              <a:t>arco/</a:t>
            </a:r>
            <a:r>
              <a:rPr lang="es-ES" altLang="zh-CN" sz="2800" b="1" dirty="0"/>
              <a:t>p</a:t>
            </a:r>
            <a:r>
              <a:rPr lang="es-ES" altLang="zh-CN" sz="2800" dirty="0">
                <a:solidFill>
                  <a:srgbClr val="7030A0"/>
                </a:solidFill>
              </a:rPr>
              <a:t>arco</a:t>
            </a:r>
          </a:p>
          <a:p>
            <a:endParaRPr lang="es-ES" altLang="zh-CN" sz="2800" dirty="0">
              <a:solidFill>
                <a:srgbClr val="7030A0"/>
              </a:solidFill>
            </a:endParaRPr>
          </a:p>
          <a:p>
            <a:r>
              <a:rPr lang="es-ES" altLang="zh-CN" sz="2800" b="1" dirty="0"/>
              <a:t>p</a:t>
            </a:r>
            <a:r>
              <a:rPr lang="es-ES" altLang="zh-CN" sz="2800" dirty="0">
                <a:solidFill>
                  <a:srgbClr val="7030A0"/>
                </a:solidFill>
              </a:rPr>
              <a:t>i</a:t>
            </a:r>
            <a:r>
              <a:rPr lang="es-ES" altLang="zh-CN" sz="2800" b="1" dirty="0"/>
              <a:t>p</a:t>
            </a:r>
            <a:r>
              <a:rPr lang="es-ES" altLang="zh-CN" sz="2800" dirty="0">
                <a:solidFill>
                  <a:srgbClr val="7030A0"/>
                </a:solidFill>
              </a:rPr>
              <a:t>a/</a:t>
            </a:r>
            <a:r>
              <a:rPr lang="es-ES" altLang="zh-CN" sz="2800" b="1" dirty="0"/>
              <a:t>v</a:t>
            </a:r>
            <a:r>
              <a:rPr lang="es-ES" altLang="zh-CN" sz="2800" dirty="0">
                <a:solidFill>
                  <a:srgbClr val="7030A0"/>
                </a:solidFill>
              </a:rPr>
              <a:t>i</a:t>
            </a:r>
            <a:r>
              <a:rPr lang="es-ES" altLang="zh-CN" sz="2800" b="1" dirty="0"/>
              <a:t>v</a:t>
            </a:r>
            <a:r>
              <a:rPr lang="es-ES" altLang="zh-CN" sz="2800" dirty="0">
                <a:solidFill>
                  <a:srgbClr val="7030A0"/>
                </a:solidFill>
              </a:rPr>
              <a:t>a                        </a:t>
            </a:r>
            <a:r>
              <a:rPr lang="es-ES" altLang="zh-CN" sz="2800" b="1" dirty="0"/>
              <a:t>v</a:t>
            </a:r>
            <a:r>
              <a:rPr lang="es-ES" altLang="zh-CN" sz="2800" dirty="0">
                <a:solidFill>
                  <a:srgbClr val="7030A0"/>
                </a:solidFill>
              </a:rPr>
              <a:t>ino/</a:t>
            </a:r>
            <a:r>
              <a:rPr lang="es-ES" altLang="zh-CN" sz="2800" b="1" dirty="0"/>
              <a:t>p</a:t>
            </a:r>
            <a:r>
              <a:rPr lang="es-ES" altLang="zh-CN" sz="2800" dirty="0">
                <a:solidFill>
                  <a:srgbClr val="7030A0"/>
                </a:solidFill>
              </a:rPr>
              <a:t>ino</a:t>
            </a:r>
          </a:p>
          <a:p>
            <a:endParaRPr lang="es-ES" altLang="zh-CN" sz="2800" dirty="0">
              <a:solidFill>
                <a:srgbClr val="7030A0"/>
              </a:solidFill>
            </a:endParaRPr>
          </a:p>
          <a:p>
            <a:r>
              <a:rPr lang="es-ES" altLang="zh-CN" sz="2800" b="1" dirty="0"/>
              <a:t>p</a:t>
            </a:r>
            <a:r>
              <a:rPr lang="es-ES" altLang="zh-CN" sz="2800" dirty="0">
                <a:solidFill>
                  <a:srgbClr val="7030A0"/>
                </a:solidFill>
              </a:rPr>
              <a:t>oca/</a:t>
            </a:r>
            <a:r>
              <a:rPr lang="es-ES" altLang="zh-CN" sz="2800" b="1" dirty="0"/>
              <a:t>b</a:t>
            </a:r>
            <a:r>
              <a:rPr lang="es-ES" altLang="zh-CN" sz="2800" dirty="0">
                <a:solidFill>
                  <a:srgbClr val="7030A0"/>
                </a:solidFill>
              </a:rPr>
              <a:t>oca                      </a:t>
            </a:r>
            <a:r>
              <a:rPr lang="es-ES" altLang="zh-CN" sz="2800" b="1" dirty="0"/>
              <a:t>v</a:t>
            </a:r>
            <a:r>
              <a:rPr lang="es-ES" altLang="zh-CN" sz="2800" dirty="0">
                <a:solidFill>
                  <a:srgbClr val="7030A0"/>
                </a:solidFill>
              </a:rPr>
              <a:t>aso/</a:t>
            </a:r>
            <a:r>
              <a:rPr lang="es-ES" altLang="zh-CN" sz="2800" b="1" dirty="0"/>
              <a:t>p</a:t>
            </a:r>
            <a:r>
              <a:rPr lang="es-ES" altLang="zh-CN" sz="2800" dirty="0">
                <a:solidFill>
                  <a:srgbClr val="7030A0"/>
                </a:solidFill>
              </a:rPr>
              <a:t>aso</a:t>
            </a:r>
          </a:p>
          <a:p>
            <a:endParaRPr lang="es-ES" altLang="zh-CN" sz="2800" dirty="0">
              <a:solidFill>
                <a:srgbClr val="7030A0"/>
              </a:solidFill>
            </a:endParaRPr>
          </a:p>
          <a:p>
            <a:r>
              <a:rPr lang="es-ES" altLang="zh-CN" sz="2800" b="1" dirty="0"/>
              <a:t>P</a:t>
            </a:r>
            <a:r>
              <a:rPr lang="es-ES" altLang="zh-CN" sz="2800" dirty="0">
                <a:solidFill>
                  <a:srgbClr val="7030A0"/>
                </a:solidFill>
              </a:rPr>
              <a:t>e</a:t>
            </a:r>
            <a:r>
              <a:rPr lang="es-ES" altLang="zh-CN" sz="2800" b="1" dirty="0"/>
              <a:t>p</a:t>
            </a:r>
            <a:r>
              <a:rPr lang="es-ES" altLang="zh-CN" sz="2800" dirty="0">
                <a:solidFill>
                  <a:srgbClr val="7030A0"/>
                </a:solidFill>
              </a:rPr>
              <a:t>a/</a:t>
            </a:r>
            <a:r>
              <a:rPr lang="es-ES" altLang="zh-CN" sz="2800" b="1" dirty="0"/>
              <a:t>b</a:t>
            </a:r>
            <a:r>
              <a:rPr lang="es-ES" altLang="zh-CN" sz="2800" dirty="0">
                <a:solidFill>
                  <a:srgbClr val="7030A0"/>
                </a:solidFill>
              </a:rPr>
              <a:t>e</a:t>
            </a:r>
            <a:r>
              <a:rPr lang="es-ES" altLang="zh-CN" sz="2800" b="1" dirty="0"/>
              <a:t>b</a:t>
            </a:r>
            <a:r>
              <a:rPr lang="es-ES" altLang="zh-CN" sz="2800" dirty="0">
                <a:solidFill>
                  <a:srgbClr val="7030A0"/>
                </a:solidFill>
              </a:rPr>
              <a:t>a                      </a:t>
            </a:r>
            <a:r>
              <a:rPr lang="es-ES" altLang="zh-CN" sz="2800" b="1" dirty="0"/>
              <a:t>b</a:t>
            </a:r>
            <a:r>
              <a:rPr lang="es-ES" altLang="zh-CN" sz="2800" dirty="0">
                <a:solidFill>
                  <a:srgbClr val="7030A0"/>
                </a:solidFill>
              </a:rPr>
              <a:t>risa/</a:t>
            </a:r>
            <a:r>
              <a:rPr lang="es-ES" altLang="zh-CN" sz="2800" b="1" dirty="0"/>
              <a:t>p</a:t>
            </a:r>
            <a:r>
              <a:rPr lang="es-ES" altLang="zh-CN" sz="2800" dirty="0">
                <a:solidFill>
                  <a:srgbClr val="7030A0"/>
                </a:solidFill>
              </a:rPr>
              <a:t>risa</a:t>
            </a:r>
          </a:p>
          <a:p>
            <a:endParaRPr lang="es-ES" altLang="zh-CN" sz="2800" dirty="0">
              <a:solidFill>
                <a:srgbClr val="7030A0"/>
              </a:solidFill>
            </a:endParaRPr>
          </a:p>
          <a:p>
            <a:r>
              <a:rPr lang="en-US" altLang="zh-CN" sz="2800" b="1" dirty="0"/>
              <a:t>p</a:t>
            </a:r>
            <a:r>
              <a:rPr lang="en-US" altLang="zh-CN" sz="2800" dirty="0">
                <a:solidFill>
                  <a:srgbClr val="7030A0"/>
                </a:solidFill>
              </a:rPr>
              <a:t>eso/</a:t>
            </a:r>
            <a:r>
              <a:rPr lang="en-US" altLang="zh-CN" sz="2800" b="1" dirty="0" err="1"/>
              <a:t>b</a:t>
            </a:r>
            <a:r>
              <a:rPr lang="en-US" altLang="zh-CN" sz="2800" dirty="0" err="1">
                <a:solidFill>
                  <a:srgbClr val="7030A0"/>
                </a:solidFill>
              </a:rPr>
              <a:t>eso</a:t>
            </a:r>
            <a:r>
              <a:rPr lang="en-US" altLang="zh-CN" sz="2800" dirty="0">
                <a:solidFill>
                  <a:srgbClr val="7030A0"/>
                </a:solidFill>
              </a:rPr>
              <a:t>                       </a:t>
            </a:r>
            <a:r>
              <a:rPr lang="en-US" altLang="zh-CN" sz="2800" b="1" dirty="0" err="1"/>
              <a:t>v</a:t>
            </a:r>
            <a:r>
              <a:rPr lang="en-US" altLang="zh-CN" sz="2800" dirty="0" err="1">
                <a:solidFill>
                  <a:srgbClr val="7030A0"/>
                </a:solidFill>
              </a:rPr>
              <a:t>elo</a:t>
            </a:r>
            <a:r>
              <a:rPr lang="en-US" altLang="zh-CN" sz="2800" dirty="0">
                <a:solidFill>
                  <a:srgbClr val="7030A0"/>
                </a:solidFill>
              </a:rPr>
              <a:t>/</a:t>
            </a:r>
            <a:r>
              <a:rPr lang="en-US" altLang="zh-CN" sz="2800" b="1" dirty="0" err="1"/>
              <a:t>p</a:t>
            </a:r>
            <a:r>
              <a:rPr lang="en-US" altLang="zh-CN" sz="2800" dirty="0" err="1">
                <a:solidFill>
                  <a:srgbClr val="7030A0"/>
                </a:solidFill>
              </a:rPr>
              <a:t>elo</a:t>
            </a:r>
            <a:endParaRPr lang="zh-CN" altLang="en-US" sz="2800" dirty="0">
              <a:solidFill>
                <a:srgbClr val="7030A0"/>
              </a:solidFill>
            </a:endParaRPr>
          </a:p>
        </p:txBody>
      </p:sp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615891" y="432719"/>
            <a:ext cx="525260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Escucha y repite (1</a:t>
            </a:r>
            <a:r>
              <a:rPr lang="en-U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:55</a:t>
            </a:r>
            <a:r>
              <a:rPr lang="es-E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) </a:t>
            </a:r>
          </a:p>
          <a:p>
            <a:r>
              <a:rPr lang="zh-CN" altLang="en-US" sz="3200" dirty="0">
                <a:solidFill>
                  <a:schemeClr val="accent1"/>
                </a:solidFill>
                <a:latin typeface="+mj-ea"/>
                <a:ea typeface="+mj-ea"/>
                <a:sym typeface="微软雅黑" pitchFamily="34" charset="-122"/>
              </a:rPr>
              <a:t>听并跟读</a:t>
            </a:r>
            <a:endParaRPr lang="zh-CN" altLang="en-US" sz="3200" b="1" dirty="0">
              <a:solidFill>
                <a:schemeClr val="accent1"/>
              </a:solidFill>
              <a:latin typeface="+mj-ea"/>
              <a:ea typeface="+mj-ea"/>
              <a:sym typeface="微软雅黑" pitchFamily="34" charset="-122"/>
            </a:endParaRPr>
          </a:p>
        </p:txBody>
      </p:sp>
      <p:pic>
        <p:nvPicPr>
          <p:cNvPr id="2" name="- Track 5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23113" y="60497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786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22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4182628"/>
              </p:ext>
            </p:extLst>
          </p:nvPr>
        </p:nvGraphicFramePr>
        <p:xfrm>
          <a:off x="2529262" y="1750079"/>
          <a:ext cx="7321550" cy="4083842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10394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5120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76640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8340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PRONOMBRES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>
                    <a:gradFill>
                      <a:gsLst>
                        <a:gs pos="98000">
                          <a:schemeClr val="accent2">
                            <a:lumMod val="75000"/>
                          </a:schemeClr>
                        </a:gs>
                        <a:gs pos="100000">
                          <a:srgbClr val="92D050">
                            <a:tint val="44500"/>
                            <a:satMod val="160000"/>
                          </a:srgbClr>
                        </a:gs>
                        <a:gs pos="0">
                          <a:srgbClr val="92D05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 err="1">
                          <a:solidFill>
                            <a:schemeClr val="bg1"/>
                          </a:solidFill>
                          <a:latin typeface="Times New Roman" panose="02020603050405020304" pitchFamily="18" charset="0"/>
                          <a:ea typeface="+mn-ea"/>
                          <a:cs typeface="Times New Roman" panose="02020603050405020304" pitchFamily="18" charset="0"/>
                        </a:rPr>
                        <a:t>ser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>
                    <a:gradFill>
                      <a:gsLst>
                        <a:gs pos="98000">
                          <a:schemeClr val="accent2">
                            <a:lumMod val="75000"/>
                          </a:schemeClr>
                        </a:gs>
                        <a:gs pos="100000">
                          <a:srgbClr val="92D050">
                            <a:tint val="44500"/>
                            <a:satMod val="160000"/>
                          </a:srgbClr>
                        </a:gs>
                        <a:gs pos="0">
                          <a:srgbClr val="92D05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2400" b="1" dirty="0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  </a:t>
                      </a:r>
                      <a:r>
                        <a:rPr lang="en-US" altLang="zh-CN" sz="2400" b="1" dirty="0" err="1">
                          <a:solidFill>
                            <a:schemeClr val="bg1"/>
                          </a:solidFill>
                          <a:latin typeface="+mn-ea"/>
                          <a:ea typeface="+mn-ea"/>
                        </a:rPr>
                        <a:t>llamarse</a:t>
                      </a:r>
                      <a:endParaRPr lang="zh-CN" altLang="en-US" sz="2400" b="1" dirty="0">
                        <a:solidFill>
                          <a:schemeClr val="bg1"/>
                        </a:solidFill>
                        <a:latin typeface="+mn-ea"/>
                        <a:ea typeface="+mn-ea"/>
                      </a:endParaRPr>
                    </a:p>
                  </a:txBody>
                  <a:tcPr marL="68579" marR="68579" marT="34292" marB="34292">
                    <a:gradFill>
                      <a:gsLst>
                        <a:gs pos="98000">
                          <a:schemeClr val="accent2">
                            <a:lumMod val="75000"/>
                          </a:schemeClr>
                        </a:gs>
                        <a:gs pos="100000">
                          <a:srgbClr val="92D050">
                            <a:tint val="44500"/>
                            <a:satMod val="160000"/>
                          </a:srgbClr>
                        </a:gs>
                        <a:gs pos="0">
                          <a:srgbClr val="92D05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83406">
                <a:tc>
                  <a:txBody>
                    <a:bodyPr/>
                    <a:lstStyle/>
                    <a:p>
                      <a:endParaRPr lang="zh-CN" altLang="en-US" sz="24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r>
                        <a:rPr lang="es-ES" altLang="zh-CN" sz="2400" b="0" dirty="0"/>
                        <a:t>soy    </a:t>
                      </a:r>
                      <a:r>
                        <a:rPr lang="es-ES" altLang="zh-CN" sz="2400" dirty="0"/>
                        <a:t>   </a:t>
                      </a:r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endParaRPr lang="zh-CN" altLang="en-US" sz="2400" b="0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68579" marR="68579" marT="34292" marB="34292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83406"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Tú  </a:t>
                      </a:r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r>
                        <a:rPr lang="es-ES" altLang="zh-CN" sz="2400" baseline="0" dirty="0"/>
                        <a:t>     </a:t>
                      </a:r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r>
                        <a:rPr lang="en-US" altLang="zh-CN" sz="2400" b="1" dirty="0" err="1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te</a:t>
                      </a:r>
                      <a:r>
                        <a:rPr lang="en-US" altLang="zh-CN" sz="24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 llamas</a:t>
                      </a:r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68579" marR="68579" marT="34292" marB="34292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83406">
                <a:tc>
                  <a:txBody>
                    <a:bodyPr/>
                    <a:lstStyle/>
                    <a:p>
                      <a:endParaRPr lang="es-ES" altLang="zh-CN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j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es</a:t>
                      </a:r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68579" marR="68579" marT="34292" marB="34292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583406"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Nosotros/as</a:t>
                      </a:r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r>
                        <a:rPr lang="es-ES" altLang="zh-CN" sz="24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68579" marR="68579" marT="34292" marB="34292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583406">
                <a:tc>
                  <a:txBody>
                    <a:bodyPr/>
                    <a:lstStyle/>
                    <a:p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sois</a:t>
                      </a:r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r>
                        <a:rPr lang="es-ES" altLang="zh-CN" sz="2400" b="0" dirty="0">
                          <a:solidFill>
                            <a:schemeClr val="tx1"/>
                          </a:solidFill>
                          <a:latin typeface="+mn-lt"/>
                          <a:ea typeface="+mn-ea"/>
                        </a:rPr>
                        <a:t>-</a:t>
                      </a:r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68579" marR="68579" marT="34292" marB="34292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583406">
                <a:tc>
                  <a:txBody>
                    <a:bodyPr/>
                    <a:lstStyle/>
                    <a:p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son</a:t>
                      </a:r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Times New Roman" panose="02020603050405020304" pitchFamily="18" charset="0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 marL="68579" marR="68579" marT="34292" marB="34292"/>
                </a:tc>
                <a:tc>
                  <a:txBody>
                    <a:bodyPr/>
                    <a:lstStyle/>
                    <a:p>
                      <a:r>
                        <a:rPr lang="en-US" altLang="zh-CN" sz="24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-</a:t>
                      </a:r>
                      <a:endParaRPr lang="zh-CN" altLang="en-US" sz="24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 marL="68579" marR="68579" marT="34292" marB="34292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grpSp>
        <p:nvGrpSpPr>
          <p:cNvPr id="4" name="组合 3"/>
          <p:cNvGrpSpPr/>
          <p:nvPr/>
        </p:nvGrpSpPr>
        <p:grpSpPr>
          <a:xfrm>
            <a:off x="-414722" y="332870"/>
            <a:ext cx="6184581" cy="523220"/>
            <a:chOff x="1471879" y="4466864"/>
            <a:chExt cx="1519166" cy="270191"/>
          </a:xfrm>
        </p:grpSpPr>
        <p:sp>
          <p:nvSpPr>
            <p:cNvPr id="5" name="圆角矩形 4"/>
            <p:cNvSpPr/>
            <p:nvPr/>
          </p:nvSpPr>
          <p:spPr>
            <a:xfrm>
              <a:off x="1683053" y="4500368"/>
              <a:ext cx="1096818" cy="222285"/>
            </a:xfrm>
            <a:prstGeom prst="roundRect">
              <a:avLst>
                <a:gd name="adj" fmla="val 50000"/>
              </a:avLst>
            </a:prstGeom>
            <a:solidFill>
              <a:srgbClr val="FFB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471879" y="4466864"/>
              <a:ext cx="1519166" cy="270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err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Repaso</a:t>
              </a:r>
              <a:endParaRPr lang="zh-CN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6243500" y="332870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b="1" dirty="0">
                <a:solidFill>
                  <a:schemeClr val="accent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微软雅黑" pitchFamily="34" charset="-122"/>
              </a:rPr>
              <a:t>填写下列表格</a:t>
            </a:r>
          </a:p>
        </p:txBody>
      </p:sp>
    </p:spTree>
    <p:extLst>
      <p:ext uri="{BB962C8B-B14F-4D97-AF65-F5344CB8AC3E}">
        <p14:creationId xmlns:p14="http://schemas.microsoft.com/office/powerpoint/2010/main" val="327570199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589265" y="1692575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_________________________</a:t>
            </a:r>
          </a:p>
          <a:p>
            <a:r>
              <a:rPr lang="en-US" altLang="zh-CN" sz="2400" dirty="0"/>
              <a:t>  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Jo</a:t>
            </a:r>
            <a:r>
              <a:rPr lang="es-ES" altLang="zh-CN" sz="2400" dirty="0"/>
              <a:t>sé Luis.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589266" y="2896791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2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________________________________</a:t>
            </a:r>
          </a:p>
          <a:p>
            <a:r>
              <a:rPr lang="en-US" altLang="zh-CN" sz="2400" dirty="0"/>
              <a:t>  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De nada.</a:t>
            </a:r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589267" y="4101007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3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________________________________</a:t>
            </a:r>
          </a:p>
          <a:p>
            <a:r>
              <a:rPr lang="en-US" altLang="zh-CN" sz="2400" dirty="0"/>
              <a:t>  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¡</a:t>
            </a:r>
            <a:r>
              <a:rPr lang="en-US" altLang="zh-CN" sz="2400" dirty="0" err="1"/>
              <a:t>Hola</a:t>
            </a:r>
            <a:r>
              <a:rPr lang="en-US" altLang="zh-CN" sz="2400" dirty="0"/>
              <a:t>! ¡Buenos </a:t>
            </a:r>
            <a:r>
              <a:rPr lang="en-US" altLang="zh-CN" sz="2400" dirty="0" err="1"/>
              <a:t>días</a:t>
            </a:r>
            <a:r>
              <a:rPr lang="en-US" altLang="zh-CN" sz="2400" dirty="0"/>
              <a:t>!</a:t>
            </a:r>
            <a:endParaRPr lang="zh-CN" alt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6242023" y="1619805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4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________________________________</a:t>
            </a:r>
          </a:p>
          <a:p>
            <a:r>
              <a:rPr lang="en-US" altLang="zh-CN" sz="2400" dirty="0"/>
              <a:t>  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 err="1"/>
              <a:t>Sí</a:t>
            </a:r>
            <a:r>
              <a:rPr lang="en-US" altLang="zh-CN" sz="2400" dirty="0"/>
              <a:t>, me </a:t>
            </a:r>
            <a:r>
              <a:rPr lang="en-US" altLang="zh-CN" sz="2400" dirty="0" err="1"/>
              <a:t>llamo</a:t>
            </a:r>
            <a:r>
              <a:rPr lang="en-US" altLang="zh-CN" sz="2400" dirty="0"/>
              <a:t> Carmen. </a:t>
            </a:r>
            <a:endParaRPr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6242022" y="2844884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5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________________________________</a:t>
            </a:r>
          </a:p>
          <a:p>
            <a:r>
              <a:rPr lang="en-US" altLang="zh-CN" sz="2400" dirty="0"/>
              <a:t>  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 err="1"/>
              <a:t>Adiós</a:t>
            </a:r>
            <a:r>
              <a:rPr lang="en-US" altLang="zh-CN" sz="2400" dirty="0"/>
              <a:t>, ¡</a:t>
            </a:r>
            <a:r>
              <a:rPr lang="en-US" altLang="zh-CN" sz="2400" dirty="0" err="1"/>
              <a:t>buenas</a:t>
            </a:r>
            <a:r>
              <a:rPr lang="en-US" altLang="zh-CN" sz="2400" dirty="0"/>
              <a:t> </a:t>
            </a:r>
            <a:r>
              <a:rPr lang="en-US" altLang="zh-CN" sz="2400" dirty="0" err="1"/>
              <a:t>noches</a:t>
            </a:r>
            <a:r>
              <a:rPr lang="en-US" altLang="zh-CN" sz="2400" dirty="0"/>
              <a:t>!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6195193" y="4152914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6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________________________________</a:t>
            </a:r>
          </a:p>
          <a:p>
            <a:r>
              <a:rPr lang="en-US" altLang="zh-CN" sz="2400" dirty="0"/>
              <a:t>  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jota-u-a-</a:t>
            </a:r>
            <a:r>
              <a:rPr lang="en-US" altLang="zh-CN" sz="2400" dirty="0" err="1"/>
              <a:t>ene</a:t>
            </a:r>
            <a:r>
              <a:rPr lang="en-US" altLang="zh-CN" sz="2400" dirty="0"/>
              <a:t>, Juan. </a:t>
            </a:r>
            <a:endParaRPr lang="zh-CN" altLang="en-US" sz="2400" dirty="0"/>
          </a:p>
        </p:txBody>
      </p:sp>
      <p:grpSp>
        <p:nvGrpSpPr>
          <p:cNvPr id="11" name="组合 10"/>
          <p:cNvGrpSpPr/>
          <p:nvPr/>
        </p:nvGrpSpPr>
        <p:grpSpPr>
          <a:xfrm>
            <a:off x="-390816" y="432544"/>
            <a:ext cx="6184581" cy="523220"/>
            <a:chOff x="1471879" y="4466864"/>
            <a:chExt cx="1519166" cy="270191"/>
          </a:xfrm>
        </p:grpSpPr>
        <p:sp>
          <p:nvSpPr>
            <p:cNvPr id="12" name="圆角矩形 11"/>
            <p:cNvSpPr/>
            <p:nvPr/>
          </p:nvSpPr>
          <p:spPr>
            <a:xfrm>
              <a:off x="1683053" y="4500368"/>
              <a:ext cx="1096818" cy="222285"/>
            </a:xfrm>
            <a:prstGeom prst="roundRect">
              <a:avLst>
                <a:gd name="adj" fmla="val 50000"/>
              </a:avLst>
            </a:prstGeom>
            <a:solidFill>
              <a:srgbClr val="FFB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471879" y="4466864"/>
              <a:ext cx="1519166" cy="270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err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Repaso</a:t>
              </a:r>
              <a:endParaRPr lang="zh-CN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6242023" y="432544"/>
            <a:ext cx="37753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微软雅黑" pitchFamily="34" charset="-122"/>
              </a:rPr>
              <a:t>写出下列问题的回答。</a:t>
            </a:r>
            <a:endParaRPr lang="zh-CN" altLang="en-US" sz="2800" b="1" dirty="0">
              <a:solidFill>
                <a:schemeClr val="accent1"/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4061742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41081" y="1557354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¿</a:t>
            </a:r>
            <a:r>
              <a:rPr lang="en-US" altLang="zh-CN" sz="2400" dirty="0" err="1"/>
              <a:t>Cómo</a:t>
            </a:r>
            <a:r>
              <a:rPr lang="en-US" altLang="zh-CN" sz="2400" dirty="0"/>
              <a:t> </a:t>
            </a:r>
            <a:r>
              <a:rPr lang="en-US" altLang="zh-CN" sz="2400" dirty="0" err="1"/>
              <a:t>te</a:t>
            </a:r>
            <a:r>
              <a:rPr lang="en-US" altLang="zh-CN" sz="2400" dirty="0"/>
              <a:t> llamas?</a:t>
            </a:r>
          </a:p>
          <a:p>
            <a:r>
              <a:rPr lang="en-US" altLang="zh-CN" sz="2400" dirty="0"/>
              <a:t>  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Jo</a:t>
            </a:r>
            <a:r>
              <a:rPr lang="es-ES" altLang="zh-CN" sz="2400" dirty="0"/>
              <a:t>sé Luis.</a:t>
            </a:r>
            <a:endParaRPr lang="zh-CN" altLang="en-US" sz="2400" dirty="0"/>
          </a:p>
        </p:txBody>
      </p:sp>
      <p:sp>
        <p:nvSpPr>
          <p:cNvPr id="6" name="文本框 5"/>
          <p:cNvSpPr txBox="1"/>
          <p:nvPr/>
        </p:nvSpPr>
        <p:spPr>
          <a:xfrm>
            <a:off x="839693" y="2738742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2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Gracias.</a:t>
            </a:r>
          </a:p>
          <a:p>
            <a:r>
              <a:rPr lang="en-US" altLang="zh-CN" sz="2400" dirty="0"/>
              <a:t>  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De nada.</a:t>
            </a:r>
            <a:endParaRPr lang="zh-CN" altLang="en-US" sz="2400" dirty="0"/>
          </a:p>
        </p:txBody>
      </p:sp>
      <p:sp>
        <p:nvSpPr>
          <p:cNvPr id="7" name="文本框 6"/>
          <p:cNvSpPr txBox="1"/>
          <p:nvPr/>
        </p:nvSpPr>
        <p:spPr>
          <a:xfrm>
            <a:off x="785905" y="4122153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3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>
                <a:ea typeface="宋体" panose="02010600030101010101" pitchFamily="2" charset="-122"/>
              </a:rPr>
              <a:t>¡</a:t>
            </a:r>
            <a:r>
              <a:rPr lang="en-US" altLang="zh-CN" sz="2400" dirty="0" err="1">
                <a:ea typeface="宋体" panose="02010600030101010101" pitchFamily="2" charset="-122"/>
              </a:rPr>
              <a:t>Hola</a:t>
            </a:r>
            <a:r>
              <a:rPr lang="en-US" altLang="zh-CN" sz="2400" dirty="0">
                <a:ea typeface="宋体" panose="02010600030101010101" pitchFamily="2" charset="-122"/>
              </a:rPr>
              <a:t>!/ ¡Buenos </a:t>
            </a:r>
            <a:r>
              <a:rPr lang="en-US" altLang="zh-CN" sz="2400" dirty="0" err="1">
                <a:ea typeface="宋体" panose="02010600030101010101" pitchFamily="2" charset="-122"/>
              </a:rPr>
              <a:t>días</a:t>
            </a:r>
            <a:r>
              <a:rPr lang="en-US" altLang="zh-CN" sz="2400" dirty="0">
                <a:ea typeface="宋体" panose="02010600030101010101" pitchFamily="2" charset="-122"/>
              </a:rPr>
              <a:t>!</a:t>
            </a:r>
            <a:endParaRPr lang="en-US" altLang="zh-CN" sz="2400" dirty="0"/>
          </a:p>
          <a:p>
            <a:r>
              <a:rPr lang="en-US" altLang="zh-CN" sz="2400" dirty="0"/>
              <a:t>  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¡</a:t>
            </a:r>
            <a:r>
              <a:rPr lang="en-US" altLang="zh-CN" sz="2400" dirty="0" err="1"/>
              <a:t>Hola</a:t>
            </a:r>
            <a:r>
              <a:rPr lang="en-US" altLang="zh-CN" sz="2400" dirty="0"/>
              <a:t>! ¡Buenos </a:t>
            </a:r>
            <a:r>
              <a:rPr lang="en-US" altLang="zh-CN" sz="2400" dirty="0" err="1"/>
              <a:t>días</a:t>
            </a:r>
            <a:r>
              <a:rPr lang="en-US" altLang="zh-CN" sz="2400" dirty="0"/>
              <a:t>!</a:t>
            </a:r>
            <a:endParaRPr lang="zh-CN" altLang="en-US" sz="2400" dirty="0"/>
          </a:p>
        </p:txBody>
      </p:sp>
      <p:sp>
        <p:nvSpPr>
          <p:cNvPr id="8" name="文本框 7"/>
          <p:cNvSpPr txBox="1"/>
          <p:nvPr/>
        </p:nvSpPr>
        <p:spPr>
          <a:xfrm>
            <a:off x="6003363" y="1523741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4 </a:t>
            </a:r>
            <a:r>
              <a:rPr lang="en-US" altLang="zh-CN" sz="2400" dirty="0">
                <a:ea typeface="宋体" panose="02010600030101010101" pitchFamily="2" charset="-122"/>
              </a:rPr>
              <a:t>·¿</a:t>
            </a:r>
            <a:r>
              <a:rPr lang="en-US" altLang="zh-CN" sz="2400" dirty="0" err="1">
                <a:ea typeface="宋体" panose="02010600030101010101" pitchFamily="2" charset="-122"/>
              </a:rPr>
              <a:t>Eres</a:t>
            </a:r>
            <a:r>
              <a:rPr lang="en-US" altLang="zh-CN" sz="2400" dirty="0">
                <a:ea typeface="宋体" panose="02010600030101010101" pitchFamily="2" charset="-122"/>
              </a:rPr>
              <a:t> Carmen?/ ¿</a:t>
            </a:r>
            <a:r>
              <a:rPr lang="en-US" altLang="zh-CN" sz="2400" dirty="0" err="1">
                <a:ea typeface="宋体" panose="02010600030101010101" pitchFamily="2" charset="-122"/>
              </a:rPr>
              <a:t>Te</a:t>
            </a:r>
            <a:r>
              <a:rPr lang="en-US" altLang="zh-CN" sz="2400" dirty="0">
                <a:ea typeface="宋体" panose="02010600030101010101" pitchFamily="2" charset="-122"/>
              </a:rPr>
              <a:t> llamas Carmen?</a:t>
            </a:r>
            <a:endParaRPr lang="en-US" altLang="zh-CN" sz="2400" dirty="0"/>
          </a:p>
          <a:p>
            <a:r>
              <a:rPr lang="en-US" altLang="zh-CN" sz="2400" dirty="0"/>
              <a:t>  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 err="1"/>
              <a:t>Sí</a:t>
            </a:r>
            <a:r>
              <a:rPr lang="en-US" altLang="zh-CN" sz="2400" dirty="0"/>
              <a:t>, me </a:t>
            </a:r>
            <a:r>
              <a:rPr lang="en-US" altLang="zh-CN" sz="2400" dirty="0" err="1"/>
              <a:t>llamo</a:t>
            </a:r>
            <a:r>
              <a:rPr lang="en-US" altLang="zh-CN" sz="2400" dirty="0"/>
              <a:t> Carmen. </a:t>
            </a:r>
            <a:endParaRPr lang="zh-CN" altLang="en-US" sz="2400" dirty="0"/>
          </a:p>
        </p:txBody>
      </p:sp>
      <p:sp>
        <p:nvSpPr>
          <p:cNvPr id="9" name="文本框 8"/>
          <p:cNvSpPr txBox="1"/>
          <p:nvPr/>
        </p:nvSpPr>
        <p:spPr>
          <a:xfrm>
            <a:off x="6003362" y="2636241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5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¡</a:t>
            </a:r>
            <a:r>
              <a:rPr lang="en-US" altLang="zh-CN" sz="2400" dirty="0" err="1"/>
              <a:t>Adiós</a:t>
            </a:r>
            <a:r>
              <a:rPr lang="en-US" altLang="zh-CN" sz="2400" dirty="0"/>
              <a:t>!   </a:t>
            </a:r>
          </a:p>
          <a:p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  ·</a:t>
            </a:r>
            <a:r>
              <a:rPr lang="en-US" altLang="zh-CN" sz="2400" dirty="0" err="1"/>
              <a:t>Adiós</a:t>
            </a:r>
            <a:r>
              <a:rPr lang="en-US" altLang="zh-CN" sz="2400" dirty="0"/>
              <a:t>, ¡</a:t>
            </a:r>
            <a:r>
              <a:rPr lang="en-US" altLang="zh-CN" sz="2400" dirty="0" err="1"/>
              <a:t>buenas</a:t>
            </a:r>
            <a:r>
              <a:rPr lang="en-US" altLang="zh-CN" sz="2400" dirty="0"/>
              <a:t> </a:t>
            </a:r>
            <a:r>
              <a:rPr lang="en-US" altLang="zh-CN" sz="2400" dirty="0" err="1"/>
              <a:t>noches</a:t>
            </a:r>
            <a:r>
              <a:rPr lang="en-US" altLang="zh-CN" sz="2400" dirty="0"/>
              <a:t>!</a:t>
            </a:r>
            <a:endParaRPr lang="zh-CN" altLang="en-US" sz="2400" dirty="0"/>
          </a:p>
        </p:txBody>
      </p:sp>
      <p:sp>
        <p:nvSpPr>
          <p:cNvPr id="10" name="文本框 9"/>
          <p:cNvSpPr txBox="1"/>
          <p:nvPr/>
        </p:nvSpPr>
        <p:spPr>
          <a:xfrm>
            <a:off x="6069692" y="4130626"/>
            <a:ext cx="883322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6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¿</a:t>
            </a:r>
            <a:r>
              <a:rPr lang="en-US" altLang="zh-CN" sz="2400" dirty="0" err="1"/>
              <a:t>Cómo</a:t>
            </a:r>
            <a:r>
              <a:rPr lang="en-US" altLang="zh-CN" sz="2400" dirty="0"/>
              <a:t> se escribe </a:t>
            </a:r>
            <a:r>
              <a:rPr lang="en-US" altLang="zh-CN" sz="2400" dirty="0" err="1"/>
              <a:t>tu</a:t>
            </a:r>
            <a:r>
              <a:rPr lang="en-US" altLang="zh-CN" sz="2400" dirty="0"/>
              <a:t> </a:t>
            </a:r>
            <a:r>
              <a:rPr lang="en-US" altLang="zh-CN" sz="2400" dirty="0" err="1"/>
              <a:t>nombre</a:t>
            </a:r>
            <a:r>
              <a:rPr lang="en-US" altLang="zh-CN" sz="2400" dirty="0"/>
              <a:t>?</a:t>
            </a:r>
          </a:p>
          <a:p>
            <a:r>
              <a:rPr lang="en-US" altLang="zh-CN" sz="2400" dirty="0"/>
              <a:t>   </a:t>
            </a:r>
            <a:r>
              <a:rPr lang="en-US" altLang="zh-CN" sz="2400" dirty="0">
                <a:latin typeface="宋体" panose="02010600030101010101" pitchFamily="2" charset="-122"/>
                <a:ea typeface="宋体" panose="02010600030101010101" pitchFamily="2" charset="-122"/>
              </a:rPr>
              <a:t>·</a:t>
            </a:r>
            <a:r>
              <a:rPr lang="en-US" altLang="zh-CN" sz="2400" dirty="0"/>
              <a:t>jota-u-a-n, Juan. </a:t>
            </a:r>
            <a:endParaRPr lang="zh-CN" altLang="en-US" sz="2400" dirty="0"/>
          </a:p>
        </p:txBody>
      </p:sp>
      <p:grpSp>
        <p:nvGrpSpPr>
          <p:cNvPr id="11" name="组合 10"/>
          <p:cNvGrpSpPr/>
          <p:nvPr/>
        </p:nvGrpSpPr>
        <p:grpSpPr>
          <a:xfrm>
            <a:off x="-390816" y="432544"/>
            <a:ext cx="6184581" cy="523220"/>
            <a:chOff x="1471879" y="4466864"/>
            <a:chExt cx="1519166" cy="270191"/>
          </a:xfrm>
        </p:grpSpPr>
        <p:sp>
          <p:nvSpPr>
            <p:cNvPr id="12" name="圆角矩形 11"/>
            <p:cNvSpPr/>
            <p:nvPr/>
          </p:nvSpPr>
          <p:spPr>
            <a:xfrm>
              <a:off x="1683053" y="4500368"/>
              <a:ext cx="1096818" cy="222285"/>
            </a:xfrm>
            <a:prstGeom prst="roundRect">
              <a:avLst>
                <a:gd name="adj" fmla="val 50000"/>
              </a:avLst>
            </a:prstGeom>
            <a:solidFill>
              <a:srgbClr val="FFB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13" name="文本框 12"/>
            <p:cNvSpPr txBox="1"/>
            <p:nvPr/>
          </p:nvSpPr>
          <p:spPr>
            <a:xfrm>
              <a:off x="1471879" y="4466864"/>
              <a:ext cx="1519166" cy="270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err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Repaso</a:t>
              </a:r>
              <a:endParaRPr lang="zh-CN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14" name="矩形 13"/>
          <p:cNvSpPr/>
          <p:nvPr/>
        </p:nvSpPr>
        <p:spPr>
          <a:xfrm>
            <a:off x="6242023" y="432544"/>
            <a:ext cx="37753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accent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微软雅黑" pitchFamily="34" charset="-122"/>
              </a:rPr>
              <a:t>写出下列问题的回答。</a:t>
            </a:r>
            <a:endParaRPr lang="zh-CN" altLang="en-US" sz="2800" b="1" dirty="0">
              <a:solidFill>
                <a:schemeClr val="accent1"/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035437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-504369" y="297012"/>
            <a:ext cx="6184581" cy="523220"/>
            <a:chOff x="1471879" y="4466864"/>
            <a:chExt cx="1519166" cy="270191"/>
          </a:xfrm>
        </p:grpSpPr>
        <p:sp>
          <p:nvSpPr>
            <p:cNvPr id="3" name="圆角矩形 2"/>
            <p:cNvSpPr/>
            <p:nvPr/>
          </p:nvSpPr>
          <p:spPr>
            <a:xfrm>
              <a:off x="1683053" y="4500368"/>
              <a:ext cx="1096818" cy="222285"/>
            </a:xfrm>
            <a:prstGeom prst="roundRect">
              <a:avLst>
                <a:gd name="adj" fmla="val 50000"/>
              </a:avLst>
            </a:prstGeom>
            <a:solidFill>
              <a:srgbClr val="FFB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4" name="文本框 3"/>
            <p:cNvSpPr txBox="1"/>
            <p:nvPr/>
          </p:nvSpPr>
          <p:spPr>
            <a:xfrm>
              <a:off x="1471879" y="4466864"/>
              <a:ext cx="1519166" cy="270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err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Repaso</a:t>
              </a:r>
              <a:endParaRPr lang="zh-CN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6" name="文本框 5"/>
          <p:cNvSpPr txBox="1"/>
          <p:nvPr/>
        </p:nvSpPr>
        <p:spPr>
          <a:xfrm>
            <a:off x="5224325" y="361892"/>
            <a:ext cx="56050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>
                <a:solidFill>
                  <a:schemeClr val="accent1">
                    <a:lumMod val="50000"/>
                  </a:schemeClr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连线。</a:t>
            </a:r>
          </a:p>
        </p:txBody>
      </p:sp>
      <p:graphicFrame>
        <p:nvGraphicFramePr>
          <p:cNvPr id="7" name="表格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63180947"/>
              </p:ext>
            </p:extLst>
          </p:nvPr>
        </p:nvGraphicFramePr>
        <p:xfrm>
          <a:off x="693705" y="1550240"/>
          <a:ext cx="4296133" cy="484450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29613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68901">
                <a:tc>
                  <a:txBody>
                    <a:bodyPr/>
                    <a:lstStyle/>
                    <a:p>
                      <a:r>
                        <a:rPr lang="en-US" altLang="zh-CN" sz="2400" b="0" dirty="0">
                          <a:solidFill>
                            <a:schemeClr val="tx1"/>
                          </a:solidFill>
                        </a:rPr>
                        <a:t>1. </a:t>
                      </a:r>
                      <a:r>
                        <a:rPr lang="es-ES" altLang="zh-CN" sz="2400" b="0" dirty="0">
                          <a:solidFill>
                            <a:schemeClr val="tx1"/>
                          </a:solidFill>
                        </a:rPr>
                        <a:t>Hola, ¿qué</a:t>
                      </a:r>
                      <a:r>
                        <a:rPr lang="es-ES" altLang="zh-CN" sz="2400" b="0" baseline="0" dirty="0">
                          <a:solidFill>
                            <a:schemeClr val="tx1"/>
                          </a:solidFill>
                        </a:rPr>
                        <a:t> hay</a:t>
                      </a:r>
                      <a:r>
                        <a:rPr lang="es-ES" altLang="zh-CN" sz="2400" b="0" dirty="0">
                          <a:solidFill>
                            <a:schemeClr val="tx1"/>
                          </a:solidFill>
                        </a:rPr>
                        <a:t>?</a:t>
                      </a:r>
                      <a:endParaRPr lang="zh-CN" alt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92D050"/>
                        </a:gs>
                        <a:gs pos="9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8901"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2. Buenas</a:t>
                      </a:r>
                      <a:r>
                        <a:rPr lang="es-ES" altLang="zh-CN" sz="2400" baseline="0" dirty="0"/>
                        <a:t> tardes.</a:t>
                      </a:r>
                      <a:endParaRPr lang="zh-CN" alt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92D050"/>
                        </a:gs>
                        <a:gs pos="9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8901"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3. Hasta</a:t>
                      </a:r>
                      <a:r>
                        <a:rPr lang="es-ES" altLang="zh-CN" sz="2400" baseline="0" dirty="0"/>
                        <a:t> luego.</a:t>
                      </a:r>
                      <a:endParaRPr lang="zh-CN" alt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92D050"/>
                        </a:gs>
                        <a:gs pos="9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8901"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4. Adiós,</a:t>
                      </a:r>
                      <a:r>
                        <a:rPr lang="es-ES" altLang="zh-CN" sz="2400" baseline="0" dirty="0"/>
                        <a:t> hasta mañana.</a:t>
                      </a:r>
                      <a:endParaRPr lang="zh-CN" alt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92D050"/>
                        </a:gs>
                        <a:gs pos="9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68901"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5. Hola, buenos</a:t>
                      </a:r>
                      <a:r>
                        <a:rPr lang="es-ES" altLang="zh-CN" sz="2400" baseline="0" dirty="0"/>
                        <a:t> días. </a:t>
                      </a:r>
                      <a:endParaRPr lang="zh-CN" alt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rgbClr val="92D050"/>
                        </a:gs>
                        <a:gs pos="90000">
                          <a:srgbClr val="FFFF00">
                            <a:tint val="44500"/>
                            <a:satMod val="160000"/>
                          </a:srgbClr>
                        </a:gs>
                        <a:gs pos="100000">
                          <a:srgbClr val="FFFF0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graphicFrame>
        <p:nvGraphicFramePr>
          <p:cNvPr id="8" name="表格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8039149"/>
              </p:ext>
            </p:extLst>
          </p:nvPr>
        </p:nvGraphicFramePr>
        <p:xfrm>
          <a:off x="5938889" y="1550240"/>
          <a:ext cx="4930965" cy="4844505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93096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968901">
                <a:tc>
                  <a:txBody>
                    <a:bodyPr/>
                    <a:lstStyle/>
                    <a:p>
                      <a:r>
                        <a:rPr lang="es-ES" altLang="zh-CN" sz="2400" b="0" dirty="0">
                          <a:solidFill>
                            <a:schemeClr val="tx1"/>
                          </a:solidFill>
                        </a:rPr>
                        <a:t>a.</a:t>
                      </a:r>
                      <a:r>
                        <a:rPr lang="es-ES" altLang="zh-CN" sz="2400" b="0" baseline="0" dirty="0">
                          <a:solidFill>
                            <a:schemeClr val="tx1"/>
                          </a:solidFill>
                        </a:rPr>
                        <a:t> Buenos días.</a:t>
                      </a:r>
                      <a:endParaRPr lang="zh-CN" altLang="en-US" sz="24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100000">
                          <a:srgbClr val="D7F6C2"/>
                        </a:gs>
                        <a:gs pos="5000">
                          <a:srgbClr val="FF9999"/>
                        </a:gs>
                        <a:gs pos="100000">
                          <a:srgbClr val="E1DFB8"/>
                        </a:gs>
                        <a:gs pos="100000">
                          <a:srgbClr val="ECC6AD"/>
                        </a:gs>
                        <a:gs pos="97000">
                          <a:srgbClr val="92D050">
                            <a:tint val="44500"/>
                            <a:satMod val="160000"/>
                          </a:srgbClr>
                        </a:gs>
                        <a:gs pos="100000">
                          <a:srgbClr val="92D05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968901"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b.</a:t>
                      </a:r>
                      <a:r>
                        <a:rPr lang="es-ES" altLang="zh-CN" sz="2400" baseline="0" dirty="0"/>
                        <a:t> ¡Hasta mañana!</a:t>
                      </a:r>
                      <a:endParaRPr lang="zh-CN" alt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100000">
                          <a:srgbClr val="D7F6C2"/>
                        </a:gs>
                        <a:gs pos="5000">
                          <a:srgbClr val="FF9999"/>
                        </a:gs>
                        <a:gs pos="100000">
                          <a:srgbClr val="E1DFB8"/>
                        </a:gs>
                        <a:gs pos="100000">
                          <a:srgbClr val="ECC6AD"/>
                        </a:gs>
                        <a:gs pos="97000">
                          <a:srgbClr val="92D050">
                            <a:tint val="44500"/>
                            <a:satMod val="160000"/>
                          </a:srgbClr>
                        </a:gs>
                        <a:gs pos="100000">
                          <a:srgbClr val="92D05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968901"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c.</a:t>
                      </a:r>
                      <a:r>
                        <a:rPr lang="es-ES" altLang="zh-CN" sz="2400" baseline="0" dirty="0"/>
                        <a:t> Hola. </a:t>
                      </a:r>
                      <a:endParaRPr lang="zh-CN" alt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100000">
                          <a:srgbClr val="D7F6C2"/>
                        </a:gs>
                        <a:gs pos="5000">
                          <a:srgbClr val="FF9999"/>
                        </a:gs>
                        <a:gs pos="100000">
                          <a:srgbClr val="E1DFB8"/>
                        </a:gs>
                        <a:gs pos="100000">
                          <a:srgbClr val="ECC6AD"/>
                        </a:gs>
                        <a:gs pos="97000">
                          <a:srgbClr val="92D050">
                            <a:tint val="44500"/>
                            <a:satMod val="160000"/>
                          </a:srgbClr>
                        </a:gs>
                        <a:gs pos="100000">
                          <a:srgbClr val="92D05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968901"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d. Buenas</a:t>
                      </a:r>
                      <a:r>
                        <a:rPr lang="es-ES" altLang="zh-CN" sz="2400" baseline="0" dirty="0"/>
                        <a:t> tardes, doña Luisa. </a:t>
                      </a:r>
                      <a:endParaRPr lang="zh-CN" alt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100000">
                          <a:srgbClr val="D7F6C2"/>
                        </a:gs>
                        <a:gs pos="5000">
                          <a:srgbClr val="FF9999"/>
                        </a:gs>
                        <a:gs pos="100000">
                          <a:srgbClr val="E1DFB8"/>
                        </a:gs>
                        <a:gs pos="100000">
                          <a:srgbClr val="ECC6AD"/>
                        </a:gs>
                        <a:gs pos="97000">
                          <a:srgbClr val="92D050">
                            <a:tint val="44500"/>
                            <a:satMod val="160000"/>
                          </a:srgbClr>
                        </a:gs>
                        <a:gs pos="100000">
                          <a:srgbClr val="92D05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968901">
                <a:tc>
                  <a:txBody>
                    <a:bodyPr/>
                    <a:lstStyle/>
                    <a:p>
                      <a:r>
                        <a:rPr lang="es-ES" altLang="zh-CN" sz="2400" dirty="0"/>
                        <a:t>e. Adiós, hasta luego. </a:t>
                      </a:r>
                      <a:endParaRPr lang="zh-CN" altLang="en-US" sz="2400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>
                      <a:gsLst>
                        <a:gs pos="100000">
                          <a:srgbClr val="D7F6C2"/>
                        </a:gs>
                        <a:gs pos="5000">
                          <a:srgbClr val="FF9999"/>
                        </a:gs>
                        <a:gs pos="100000">
                          <a:srgbClr val="E1DFB8"/>
                        </a:gs>
                        <a:gs pos="100000">
                          <a:srgbClr val="ECC6AD"/>
                        </a:gs>
                        <a:gs pos="97000">
                          <a:srgbClr val="92D050">
                            <a:tint val="44500"/>
                            <a:satMod val="160000"/>
                          </a:srgbClr>
                        </a:gs>
                        <a:gs pos="100000">
                          <a:srgbClr val="92D050">
                            <a:tint val="23500"/>
                            <a:satMod val="160000"/>
                          </a:srgbClr>
                        </a:gs>
                      </a:gsLst>
                      <a:lin ang="27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36095842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759417" y="1443970"/>
            <a:ext cx="9765148" cy="55092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accent6"/>
                </a:solidFill>
              </a:rPr>
              <a:t>De </a:t>
            </a:r>
            <a:r>
              <a:rPr lang="zh-CN" altLang="en-US" sz="3200" dirty="0">
                <a:solidFill>
                  <a:schemeClr val="accent6"/>
                </a:solidFill>
              </a:rPr>
              <a:t>表示所属，来源等关系， 是一个前置词</a:t>
            </a:r>
            <a:endParaRPr lang="en-US" altLang="zh-CN" sz="3200" dirty="0">
              <a:solidFill>
                <a:schemeClr val="accent6"/>
              </a:solidFill>
            </a:endParaRPr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sz="3200" b="1" dirty="0">
              <a:solidFill>
                <a:schemeClr val="accent5">
                  <a:lumMod val="50000"/>
                </a:schemeClr>
              </a:solidFill>
            </a:endParaRPr>
          </a:p>
          <a:p>
            <a:endParaRPr lang="en-US" altLang="zh-CN" dirty="0"/>
          </a:p>
          <a:p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-¿De dónde eres?</a:t>
            </a:r>
          </a:p>
          <a:p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-Soy chino, de Pekín.  </a:t>
            </a:r>
          </a:p>
          <a:p>
            <a:endParaRPr lang="es-E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-¿De qué país eres?</a:t>
            </a:r>
          </a:p>
          <a:p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-Soy  de China</a:t>
            </a:r>
          </a:p>
          <a:p>
            <a:pPr marL="285750" indent="-285750">
              <a:buFontTx/>
              <a:buChar char="-"/>
            </a:pPr>
            <a:endParaRPr lang="es-E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zh-CN" altLang="en-US" dirty="0"/>
          </a:p>
        </p:txBody>
      </p:sp>
      <p:grpSp>
        <p:nvGrpSpPr>
          <p:cNvPr id="4" name="组合 3"/>
          <p:cNvGrpSpPr/>
          <p:nvPr/>
        </p:nvGrpSpPr>
        <p:grpSpPr>
          <a:xfrm>
            <a:off x="958079" y="397588"/>
            <a:ext cx="8592321" cy="708059"/>
            <a:chOff x="1747223" y="4532133"/>
            <a:chExt cx="1773880" cy="304792"/>
          </a:xfrm>
          <a:solidFill>
            <a:schemeClr val="accent2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5" name="圆角矩形 4"/>
            <p:cNvSpPr/>
            <p:nvPr/>
          </p:nvSpPr>
          <p:spPr>
            <a:xfrm>
              <a:off x="1747223" y="4532133"/>
              <a:ext cx="1773880" cy="30479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1894742" y="4541404"/>
              <a:ext cx="1551838" cy="254359"/>
            </a:xfrm>
            <a:prstGeom prst="rect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s-ES" altLang="zh-CN" sz="36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¿De dónde eres</a:t>
              </a:r>
              <a:r>
                <a:rPr lang="es-ES" altLang="zh-CN" sz="3600" b="1" dirty="0">
                  <a:solidFill>
                    <a:schemeClr val="bg1"/>
                  </a:solidFill>
                  <a:latin typeface="Kristen ITC" panose="03050502040202030202" pitchFamily="66" charset="0"/>
                  <a:ea typeface="华文彩云" panose="02010800040101010101" pitchFamily="2" charset="-122"/>
                </a:rPr>
                <a:t>? </a:t>
              </a:r>
              <a:r>
                <a:rPr lang="zh-CN" altLang="en-US" sz="3600" b="1" dirty="0">
                  <a:solidFill>
                    <a:schemeClr val="bg1"/>
                  </a:solidFill>
                  <a:latin typeface="Kristen ITC" panose="03050502040202030202" pitchFamily="66" charset="0"/>
                  <a:ea typeface="华文彩云" panose="02010800040101010101" pitchFamily="2" charset="-122"/>
                </a:rPr>
                <a:t>你是哪里人？</a:t>
              </a:r>
            </a:p>
          </p:txBody>
        </p:sp>
      </p:grpSp>
      <p:sp>
        <p:nvSpPr>
          <p:cNvPr id="8" name="圆角矩形 7"/>
          <p:cNvSpPr/>
          <p:nvPr/>
        </p:nvSpPr>
        <p:spPr>
          <a:xfrm>
            <a:off x="759417" y="2363110"/>
            <a:ext cx="2443971" cy="589266"/>
          </a:xfrm>
          <a:prstGeom prst="roundRect">
            <a:avLst/>
          </a:prstGeom>
          <a:solidFill>
            <a:srgbClr val="6699F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latin typeface="华文琥珀" panose="02010800040101010101" pitchFamily="2" charset="-122"/>
                <a:ea typeface="华文琥珀" panose="02010800040101010101" pitchFamily="2" charset="-122"/>
              </a:rPr>
              <a:t>询问国籍</a:t>
            </a:r>
          </a:p>
        </p:txBody>
      </p:sp>
    </p:spTree>
    <p:extLst>
      <p:ext uri="{BB962C8B-B14F-4D97-AF65-F5344CB8AC3E}">
        <p14:creationId xmlns:p14="http://schemas.microsoft.com/office/powerpoint/2010/main" val="350271368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内容占位符 3"/>
          <p:cNvSpPr>
            <a:spLocks noGrp="1"/>
          </p:cNvSpPr>
          <p:nvPr>
            <p:ph idx="1"/>
          </p:nvPr>
        </p:nvSpPr>
        <p:spPr>
          <a:xfrm>
            <a:off x="6524786" y="526942"/>
            <a:ext cx="2681207" cy="5650021"/>
          </a:xfrm>
        </p:spPr>
        <p:txBody>
          <a:bodyPr/>
          <a:lstStyle/>
          <a:p>
            <a:pPr marL="0" indent="0">
              <a:buNone/>
            </a:pPr>
            <a:r>
              <a:rPr lang="es-ES" altLang="zh-CN" sz="3200" dirty="0"/>
              <a:t>   </a:t>
            </a: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España            </a:t>
            </a:r>
          </a:p>
          <a:p>
            <a:pPr marL="0" indent="0">
              <a:buNone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2. Inglaterra        </a:t>
            </a:r>
          </a:p>
          <a:p>
            <a:pPr marL="0" indent="0">
              <a:buNone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3. Francia           </a:t>
            </a:r>
          </a:p>
          <a:p>
            <a:pPr marL="0" indent="0">
              <a:buNone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4. Portugal          </a:t>
            </a:r>
          </a:p>
          <a:p>
            <a:pPr marL="0" indent="0">
              <a:buNone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5. Italia                </a:t>
            </a:r>
          </a:p>
          <a:p>
            <a:pPr marL="0" indent="0">
              <a:buNone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6.  Alemania        </a:t>
            </a:r>
          </a:p>
          <a:p>
            <a:pPr marL="0" indent="0">
              <a:buNone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7. Suiza  </a:t>
            </a:r>
            <a:r>
              <a:rPr lang="es-E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</a:t>
            </a:r>
            <a:endParaRPr lang="zh-CN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9437709" y="468434"/>
            <a:ext cx="2108528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españ</a:t>
            </a:r>
            <a:r>
              <a:rPr lang="es-ES" altLang="zh-CN" sz="32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ol</a:t>
            </a:r>
            <a:r>
              <a:rPr lang="es-E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s-ES" altLang="zh-CN" sz="32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la</a:t>
            </a:r>
          </a:p>
        </p:txBody>
      </p:sp>
      <p:sp>
        <p:nvSpPr>
          <p:cNvPr id="5" name="矩形 4"/>
          <p:cNvSpPr/>
          <p:nvPr/>
        </p:nvSpPr>
        <p:spPr>
          <a:xfrm>
            <a:off x="9437329" y="1061499"/>
            <a:ext cx="1645002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ingl</a:t>
            </a:r>
            <a:r>
              <a:rPr lang="es-ES" altLang="zh-CN" sz="3200" b="1" dirty="0">
                <a:solidFill>
                  <a:srgbClr val="CC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és/sa</a:t>
            </a:r>
          </a:p>
        </p:txBody>
      </p:sp>
      <p:sp>
        <p:nvSpPr>
          <p:cNvPr id="6" name="矩形 5"/>
          <p:cNvSpPr/>
          <p:nvPr/>
        </p:nvSpPr>
        <p:spPr>
          <a:xfrm>
            <a:off x="9437329" y="1739940"/>
            <a:ext cx="1850186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franc</a:t>
            </a:r>
            <a:r>
              <a:rPr lang="es-ES" altLang="zh-CN" sz="3200" b="1" dirty="0">
                <a:solidFill>
                  <a:srgbClr val="CC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és/sa</a:t>
            </a:r>
          </a:p>
        </p:txBody>
      </p:sp>
      <p:sp>
        <p:nvSpPr>
          <p:cNvPr id="7" name="矩形 6"/>
          <p:cNvSpPr/>
          <p:nvPr/>
        </p:nvSpPr>
        <p:spPr>
          <a:xfrm>
            <a:off x="9472794" y="2275471"/>
            <a:ext cx="2282997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portugu</a:t>
            </a:r>
            <a:r>
              <a:rPr lang="es-ES" altLang="zh-CN" sz="3200" b="1" dirty="0">
                <a:solidFill>
                  <a:srgbClr val="CC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és/sa</a:t>
            </a:r>
          </a:p>
        </p:txBody>
      </p:sp>
      <p:sp>
        <p:nvSpPr>
          <p:cNvPr id="8" name="矩形 7"/>
          <p:cNvSpPr/>
          <p:nvPr/>
        </p:nvSpPr>
        <p:spPr>
          <a:xfrm>
            <a:off x="9451303" y="2811002"/>
            <a:ext cx="2007281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itali</a:t>
            </a:r>
            <a:r>
              <a:rPr lang="es-ES" altLang="zh-CN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ano</a:t>
            </a:r>
            <a:r>
              <a:rPr lang="es-E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s-ES" altLang="zh-CN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</a:p>
        </p:txBody>
      </p:sp>
      <p:sp>
        <p:nvSpPr>
          <p:cNvPr id="9" name="矩形 8"/>
          <p:cNvSpPr/>
          <p:nvPr/>
        </p:nvSpPr>
        <p:spPr>
          <a:xfrm>
            <a:off x="9472794" y="3358838"/>
            <a:ext cx="2167581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alem</a:t>
            </a:r>
            <a:r>
              <a:rPr lang="es-ES" altLang="zh-CN" sz="32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án</a:t>
            </a:r>
            <a:r>
              <a:rPr lang="es-E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s-ES" altLang="zh-CN" sz="32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ana</a:t>
            </a:r>
          </a:p>
        </p:txBody>
      </p:sp>
      <p:sp>
        <p:nvSpPr>
          <p:cNvPr id="10" name="矩形 9"/>
          <p:cNvSpPr/>
          <p:nvPr/>
        </p:nvSpPr>
        <p:spPr>
          <a:xfrm>
            <a:off x="9494235" y="4014059"/>
            <a:ext cx="1553630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suiz</a:t>
            </a:r>
            <a:r>
              <a:rPr lang="es-ES" altLang="zh-CN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s-E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z</a:t>
            </a:r>
            <a:r>
              <a:rPr lang="es-ES" altLang="zh-CN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endParaRPr lang="zh-CN" altLang="en-US" sz="3200" b="1" dirty="0">
              <a:solidFill>
                <a:srgbClr val="C00000"/>
              </a:solidFill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518" y="102045"/>
            <a:ext cx="6502400" cy="618540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3589019" y="3626603"/>
            <a:ext cx="476207" cy="461665"/>
          </a:xfrm>
          <a:prstGeom prst="rect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</a:rPr>
              <a:t>-o</a:t>
            </a:r>
            <a:endParaRPr lang="zh-CN" altLang="en-US" sz="2400" b="1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2742035" y="3697049"/>
            <a:ext cx="684379" cy="584775"/>
          </a:xfrm>
          <a:prstGeom prst="rect">
            <a:avLst/>
          </a:prstGeom>
          <a:solidFill>
            <a:srgbClr val="FF3399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-</a:t>
            </a:r>
            <a:r>
              <a:rPr lang="es-ES" altLang="zh-CN" sz="3200" b="1" dirty="0">
                <a:solidFill>
                  <a:schemeClr val="bg1"/>
                </a:solidFill>
              </a:rPr>
              <a:t>és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9597" y="4268414"/>
            <a:ext cx="684379" cy="584775"/>
          </a:xfrm>
          <a:prstGeom prst="rect">
            <a:avLst/>
          </a:prstGeom>
          <a:solidFill>
            <a:srgbClr val="FF3399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-</a:t>
            </a:r>
            <a:r>
              <a:rPr lang="es-ES" altLang="zh-CN" sz="3200" b="1" dirty="0">
                <a:solidFill>
                  <a:schemeClr val="bg1"/>
                </a:solidFill>
              </a:rPr>
              <a:t>és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462218" y="4665334"/>
            <a:ext cx="783332" cy="584775"/>
          </a:xfrm>
          <a:prstGeom prst="rect">
            <a:avLst/>
          </a:prstGeom>
          <a:solidFill>
            <a:schemeClr val="accent2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-o</a:t>
            </a:r>
            <a:r>
              <a:rPr lang="es-ES" altLang="zh-CN" sz="3200" b="1" dirty="0">
                <a:solidFill>
                  <a:schemeClr val="bg1"/>
                </a:solidFill>
              </a:rPr>
              <a:t>l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3895107" y="5076622"/>
            <a:ext cx="1001060" cy="584775"/>
          </a:xfrm>
          <a:prstGeom prst="rect">
            <a:avLst/>
          </a:prstGeom>
          <a:solidFill>
            <a:srgbClr val="0070C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-</a:t>
            </a:r>
            <a:r>
              <a:rPr lang="en-US" altLang="zh-CN" sz="3200" b="1" dirty="0" err="1">
                <a:solidFill>
                  <a:schemeClr val="bg1"/>
                </a:solidFill>
              </a:rPr>
              <a:t>ano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827121" y="2840039"/>
            <a:ext cx="762807" cy="584775"/>
          </a:xfrm>
          <a:prstGeom prst="rect">
            <a:avLst/>
          </a:prstGeom>
          <a:solidFill>
            <a:schemeClr val="accent6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-</a:t>
            </a:r>
            <a:r>
              <a:rPr lang="en-US" altLang="zh-CN" sz="3200" b="1" dirty="0" err="1">
                <a:solidFill>
                  <a:schemeClr val="bg1"/>
                </a:solidFill>
              </a:rPr>
              <a:t>án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2232124" y="1958461"/>
            <a:ext cx="684379" cy="584775"/>
          </a:xfrm>
          <a:prstGeom prst="rect">
            <a:avLst/>
          </a:prstGeom>
          <a:solidFill>
            <a:srgbClr val="FF3399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-</a:t>
            </a:r>
            <a:r>
              <a:rPr lang="es-ES" altLang="zh-CN" sz="3200" b="1" dirty="0">
                <a:solidFill>
                  <a:schemeClr val="bg1"/>
                </a:solidFill>
              </a:rPr>
              <a:t>és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33186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6" grpId="0"/>
      <p:bldP spid="7" grpId="0"/>
      <p:bldP spid="8" grpId="0"/>
      <p:bldP spid="9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199322" y="1642820"/>
            <a:ext cx="2422902" cy="2247254"/>
          </a:xfrm>
        </p:spPr>
        <p:txBody>
          <a:bodyPr/>
          <a:lstStyle/>
          <a:p>
            <a:pPr marL="0" indent="0">
              <a:buNone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México        </a:t>
            </a:r>
          </a:p>
          <a:p>
            <a:pPr marL="0" indent="0">
              <a:buNone/>
            </a:pPr>
            <a:endParaRPr lang="es-E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Argentina     </a:t>
            </a:r>
          </a:p>
          <a:p>
            <a:pPr marL="0" indent="0">
              <a:buNone/>
            </a:pPr>
            <a:endParaRPr lang="zh-CN" altLang="en-US" dirty="0"/>
          </a:p>
        </p:txBody>
      </p:sp>
      <p:sp>
        <p:nvSpPr>
          <p:cNvPr id="2" name="矩形 1"/>
          <p:cNvSpPr/>
          <p:nvPr/>
        </p:nvSpPr>
        <p:spPr>
          <a:xfrm>
            <a:off x="8999348" y="1613403"/>
            <a:ext cx="2495255" cy="5355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mexic</a:t>
            </a:r>
            <a:r>
              <a:rPr lang="es-ES" altLang="zh-CN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ano</a:t>
            </a:r>
            <a:r>
              <a:rPr lang="es-E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s-ES" altLang="zh-CN" sz="32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</a:p>
        </p:txBody>
      </p:sp>
      <p:sp>
        <p:nvSpPr>
          <p:cNvPr id="4" name="矩形 3"/>
          <p:cNvSpPr/>
          <p:nvPr/>
        </p:nvSpPr>
        <p:spPr>
          <a:xfrm>
            <a:off x="8999349" y="2757190"/>
            <a:ext cx="2273956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2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argentin</a:t>
            </a:r>
            <a:r>
              <a:rPr lang="es-ES" altLang="zh-CN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s-ES" altLang="zh-CN" sz="32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s-ES" altLang="zh-CN" sz="32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5" name="文本框 4"/>
          <p:cNvSpPr txBox="1"/>
          <p:nvPr/>
        </p:nvSpPr>
        <p:spPr>
          <a:xfrm>
            <a:off x="5231133" y="4093274"/>
            <a:ext cx="323327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Estados Unidos (EE.UU.)</a:t>
            </a:r>
            <a:endParaRPr lang="zh-CN" alt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999348" y="4174046"/>
            <a:ext cx="2852063" cy="5355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2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estadounidense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906" y="76554"/>
            <a:ext cx="4428564" cy="6136717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764987" y="2560137"/>
            <a:ext cx="998072" cy="584775"/>
          </a:xfrm>
          <a:prstGeom prst="rect">
            <a:avLst/>
          </a:prstGeom>
          <a:solidFill>
            <a:srgbClr val="0070C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-</a:t>
            </a:r>
            <a:r>
              <a:rPr lang="en-US" altLang="zh-CN" sz="3200" b="1" dirty="0" err="1">
                <a:solidFill>
                  <a:schemeClr val="bg1"/>
                </a:solidFill>
              </a:rPr>
              <a:t>ano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3218478" y="5234274"/>
            <a:ext cx="612440" cy="523220"/>
          </a:xfrm>
          <a:prstGeom prst="rect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-o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4622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8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5055" y="0"/>
            <a:ext cx="6161966" cy="6548012"/>
          </a:xfrm>
          <a:prstGeom prst="rect">
            <a:avLst/>
          </a:prstGeom>
        </p:spPr>
      </p:pic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57492" y="978030"/>
            <a:ext cx="3008188" cy="1820557"/>
          </a:xfrm>
        </p:spPr>
        <p:txBody>
          <a:bodyPr>
            <a:noAutofit/>
          </a:bodyPr>
          <a:lstStyle/>
          <a:p>
            <a:pPr marL="514350" indent="-514350">
              <a:buAutoNum type="arabicPeriod"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China      </a:t>
            </a:r>
          </a:p>
          <a:p>
            <a:pPr marL="514350" indent="-514350">
              <a:buAutoNum type="arabicPeriod"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Corea      </a:t>
            </a:r>
          </a:p>
          <a:p>
            <a:pPr marL="514350" indent="-514350">
              <a:buAutoNum type="arabicPeriod"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Japón</a:t>
            </a:r>
          </a:p>
          <a:p>
            <a:pPr marL="514350" indent="-514350">
              <a:buAutoNum type="arabicPeriod"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Malasia</a:t>
            </a:r>
          </a:p>
          <a:p>
            <a:pPr marL="0" indent="0">
              <a:buNone/>
            </a:pPr>
            <a:r>
              <a:rPr lang="es-ES" altLang="zh-CN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zh-CN" altLang="en-US" dirty="0">
                <a:latin typeface="Times New Roman" panose="02020603050405020304" pitchFamily="18" charset="0"/>
                <a:cs typeface="Times New Roman" panose="02020603050405020304" pitchFamily="18" charset="0"/>
              </a:rPr>
              <a:t>（马来西亚）</a:t>
            </a:r>
            <a:endParaRPr lang="es-ES" altLang="zh-CN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8956600" y="972770"/>
            <a:ext cx="2674127" cy="5909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chin</a:t>
            </a:r>
            <a:r>
              <a:rPr lang="es-ES" altLang="zh-CN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s-E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n</a:t>
            </a:r>
            <a:r>
              <a:rPr lang="es-ES" altLang="zh-CN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4" name="矩形 3"/>
          <p:cNvSpPr/>
          <p:nvPr/>
        </p:nvSpPr>
        <p:spPr>
          <a:xfrm>
            <a:off x="8956600" y="1537179"/>
            <a:ext cx="2313454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core</a:t>
            </a:r>
            <a:r>
              <a:rPr lang="es-ES" altLang="zh-CN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ano</a:t>
            </a:r>
            <a:r>
              <a:rPr lang="es-E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s-ES" altLang="zh-CN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na</a:t>
            </a:r>
          </a:p>
        </p:txBody>
      </p:sp>
      <p:sp>
        <p:nvSpPr>
          <p:cNvPr id="5" name="矩形 4"/>
          <p:cNvSpPr/>
          <p:nvPr/>
        </p:nvSpPr>
        <p:spPr>
          <a:xfrm>
            <a:off x="8956600" y="2052716"/>
            <a:ext cx="2595582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japon</a:t>
            </a:r>
            <a:r>
              <a:rPr lang="es-ES" altLang="zh-CN" sz="3600" b="1" dirty="0">
                <a:solidFill>
                  <a:srgbClr val="CC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és</a:t>
            </a:r>
            <a:r>
              <a:rPr lang="es-E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/</a:t>
            </a:r>
            <a:r>
              <a:rPr lang="es-ES" altLang="zh-CN" sz="3600" b="1" dirty="0">
                <a:solidFill>
                  <a:srgbClr val="CC006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nesa</a:t>
            </a:r>
            <a:endParaRPr lang="zh-CN" altLang="en-US" sz="3600" b="1" dirty="0">
              <a:solidFill>
                <a:srgbClr val="CC0066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956600" y="2617125"/>
            <a:ext cx="2287806" cy="5909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>
              <a:lnSpc>
                <a:spcPct val="90000"/>
              </a:lnSpc>
              <a:spcBef>
                <a:spcPts val="1000"/>
              </a:spcBef>
            </a:pPr>
            <a:r>
              <a:rPr lang="es-ES" altLang="zh-CN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malasi</a:t>
            </a:r>
            <a:r>
              <a:rPr lang="es-ES" altLang="zh-CN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es-ES" altLang="zh-CN" sz="3600" dirty="0">
                <a:solidFill>
                  <a:prstClr val="black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/si</a:t>
            </a:r>
            <a:r>
              <a:rPr lang="es-ES" altLang="zh-CN" sz="36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503024" y="3641126"/>
            <a:ext cx="583481" cy="584775"/>
          </a:xfrm>
          <a:prstGeom prst="rect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3200" b="1" dirty="0">
                <a:solidFill>
                  <a:schemeClr val="bg1"/>
                </a:solidFill>
              </a:rPr>
              <a:t>-o</a:t>
            </a:r>
            <a:endParaRPr lang="zh-CN" altLang="en-US" sz="3200" b="1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5082440" y="2809721"/>
            <a:ext cx="657544" cy="369332"/>
          </a:xfrm>
          <a:prstGeom prst="rect">
            <a:avLst/>
          </a:prstGeom>
          <a:solidFill>
            <a:srgbClr val="0070C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bg1"/>
                </a:solidFill>
              </a:rPr>
              <a:t>-</a:t>
            </a:r>
            <a:r>
              <a:rPr lang="en-US" altLang="zh-CN" b="1" dirty="0" err="1">
                <a:solidFill>
                  <a:schemeClr val="bg1"/>
                </a:solidFill>
              </a:rPr>
              <a:t>ano</a:t>
            </a:r>
            <a:endParaRPr lang="zh-CN" altLang="en-US" b="1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5966313" y="2994387"/>
            <a:ext cx="684379" cy="523220"/>
          </a:xfrm>
          <a:prstGeom prst="rect">
            <a:avLst/>
          </a:prstGeom>
          <a:solidFill>
            <a:srgbClr val="FF3399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</a:rPr>
              <a:t>-</a:t>
            </a:r>
            <a:r>
              <a:rPr lang="es-ES" altLang="zh-CN" sz="2800" b="1" dirty="0">
                <a:solidFill>
                  <a:schemeClr val="bg1"/>
                </a:solidFill>
              </a:rPr>
              <a:t>és</a:t>
            </a:r>
            <a:endParaRPr lang="zh-CN" altLang="en-US" sz="2800" b="1" dirty="0">
              <a:solidFill>
                <a:schemeClr val="bg1"/>
              </a:solidFill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898930" y="5470345"/>
            <a:ext cx="469871" cy="400110"/>
          </a:xfrm>
          <a:prstGeom prst="rect">
            <a:avLst/>
          </a:prstGeom>
          <a:solidFill>
            <a:srgbClr val="C00000"/>
          </a:solidFill>
          <a:scene3d>
            <a:camera prst="orthographicFront"/>
            <a:lightRig rig="threePt" dir="t"/>
          </a:scene3d>
          <a:sp3d>
            <a:bevelT/>
          </a:sp3d>
        </p:spPr>
        <p:txBody>
          <a:bodyPr wrap="square" rtlCol="0">
            <a:spAutoFit/>
          </a:bodyPr>
          <a:lstStyle/>
          <a:p>
            <a:r>
              <a:rPr lang="en-US" altLang="zh-CN" sz="2000" b="1" dirty="0">
                <a:solidFill>
                  <a:schemeClr val="bg1"/>
                </a:solidFill>
              </a:rPr>
              <a:t>-o</a:t>
            </a:r>
            <a:endParaRPr lang="zh-CN" altLang="en-US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86394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矩形 2"/>
          <p:cNvSpPr/>
          <p:nvPr/>
        </p:nvSpPr>
        <p:spPr>
          <a:xfrm>
            <a:off x="5600793" y="315507"/>
            <a:ext cx="481703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800" b="1" dirty="0">
                <a:solidFill>
                  <a:schemeClr val="accent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微软雅黑" pitchFamily="34" charset="-122"/>
              </a:rPr>
              <a:t>大声朗读下列词语。</a:t>
            </a:r>
          </a:p>
        </p:txBody>
      </p:sp>
      <p:sp>
        <p:nvSpPr>
          <p:cNvPr id="4" name="矩形 3"/>
          <p:cNvSpPr/>
          <p:nvPr/>
        </p:nvSpPr>
        <p:spPr>
          <a:xfrm>
            <a:off x="697906" y="1550500"/>
            <a:ext cx="304934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altLang="zh-CN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lila</a:t>
            </a:r>
            <a:r>
              <a:rPr lang="en-U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lelo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lupa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lulú</a:t>
            </a:r>
          </a:p>
        </p:txBody>
      </p:sp>
      <p:sp>
        <p:nvSpPr>
          <p:cNvPr id="5" name="矩形 4"/>
          <p:cNvSpPr/>
          <p:nvPr/>
        </p:nvSpPr>
        <p:spPr>
          <a:xfrm>
            <a:off x="697905" y="2380800"/>
            <a:ext cx="399981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s-ES" altLang="zh-CN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total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papal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papel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pulpo</a:t>
            </a:r>
            <a:endParaRPr lang="en-US" altLang="zh-CN" sz="28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97905" y="3252992"/>
            <a:ext cx="443422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s-ES" altLang="zh-CN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llama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s-ES" altLang="zh-CN" sz="28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llanto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tollina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pasillo</a:t>
            </a:r>
          </a:p>
        </p:txBody>
      </p:sp>
      <p:sp>
        <p:nvSpPr>
          <p:cNvPr id="7" name="矩形 6"/>
          <p:cNvSpPr/>
          <p:nvPr/>
        </p:nvSpPr>
        <p:spPr>
          <a:xfrm>
            <a:off x="697904" y="3995793"/>
            <a:ext cx="4274519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altLang="zh-CN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animal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mono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menú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nulo</a:t>
            </a:r>
          </a:p>
        </p:txBody>
      </p:sp>
      <p:sp>
        <p:nvSpPr>
          <p:cNvPr id="8" name="矩形 7"/>
          <p:cNvSpPr/>
          <p:nvPr/>
        </p:nvSpPr>
        <p:spPr>
          <a:xfrm>
            <a:off x="697905" y="4694965"/>
            <a:ext cx="368241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s-ES" altLang="zh-CN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pipa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popa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pope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pupa</a:t>
            </a:r>
          </a:p>
        </p:txBody>
      </p:sp>
      <p:sp>
        <p:nvSpPr>
          <p:cNvPr id="9" name="矩形 8"/>
          <p:cNvSpPr/>
          <p:nvPr/>
        </p:nvSpPr>
        <p:spPr>
          <a:xfrm>
            <a:off x="5962115" y="4086587"/>
            <a:ext cx="3474731" cy="4801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s-ES" altLang="zh-CN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tipo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es-ES" altLang="zh-CN" sz="28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pito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tupi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tupé</a:t>
            </a:r>
            <a:endParaRPr lang="es-ES" altLang="zh-CN" sz="2800" b="1" dirty="0"/>
          </a:p>
        </p:txBody>
      </p:sp>
      <p:sp>
        <p:nvSpPr>
          <p:cNvPr id="10" name="矩形 9"/>
          <p:cNvSpPr/>
          <p:nvPr/>
        </p:nvSpPr>
        <p:spPr>
          <a:xfrm>
            <a:off x="5962116" y="1572044"/>
            <a:ext cx="6096000" cy="480131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90000"/>
              </a:lnSpc>
              <a:defRPr/>
            </a:pPr>
            <a:r>
              <a:rPr lang="es-ES" altLang="zh-CN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fase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sino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asilo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suma</a:t>
            </a:r>
            <a:endParaRPr lang="zh-CN" altLang="en-US" sz="2800" b="1" dirty="0"/>
          </a:p>
        </p:txBody>
      </p:sp>
      <p:sp>
        <p:nvSpPr>
          <p:cNvPr id="11" name="矩形 10"/>
          <p:cNvSpPr/>
          <p:nvPr/>
        </p:nvSpPr>
        <p:spPr>
          <a:xfrm>
            <a:off x="5962116" y="2329344"/>
            <a:ext cx="4094391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s-ES" altLang="zh-CN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meses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anís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palos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estatus</a:t>
            </a:r>
          </a:p>
        </p:txBody>
      </p:sp>
      <p:sp>
        <p:nvSpPr>
          <p:cNvPr id="12" name="矩形 11"/>
          <p:cNvSpPr/>
          <p:nvPr/>
        </p:nvSpPr>
        <p:spPr>
          <a:xfrm>
            <a:off x="5962116" y="3252992"/>
            <a:ext cx="4374916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s-ES" altLang="zh-CN" sz="2800" b="1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mismo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limosna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s-ES" altLang="zh-CN" sz="2800" b="1" dirty="0">
                <a:solidFill>
                  <a:schemeClr val="accent6">
                    <a:lumMod val="7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isla</a:t>
            </a:r>
            <a:r>
              <a:rPr lang="es-ES" altLang="zh-CN" sz="2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muslo</a:t>
            </a:r>
          </a:p>
        </p:txBody>
      </p:sp>
      <p:grpSp>
        <p:nvGrpSpPr>
          <p:cNvPr id="13" name="组合 12"/>
          <p:cNvGrpSpPr/>
          <p:nvPr/>
        </p:nvGrpSpPr>
        <p:grpSpPr>
          <a:xfrm>
            <a:off x="-504369" y="297012"/>
            <a:ext cx="6184581" cy="523220"/>
            <a:chOff x="1471879" y="4466864"/>
            <a:chExt cx="1519166" cy="270191"/>
          </a:xfrm>
        </p:grpSpPr>
        <p:sp>
          <p:nvSpPr>
            <p:cNvPr id="14" name="圆角矩形 13"/>
            <p:cNvSpPr/>
            <p:nvPr/>
          </p:nvSpPr>
          <p:spPr>
            <a:xfrm>
              <a:off x="1683053" y="4500368"/>
              <a:ext cx="1096818" cy="222285"/>
            </a:xfrm>
            <a:prstGeom prst="roundRect">
              <a:avLst>
                <a:gd name="adj" fmla="val 50000"/>
              </a:avLst>
            </a:prstGeom>
            <a:solidFill>
              <a:srgbClr val="FFB85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/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1471879" y="4466864"/>
              <a:ext cx="1519166" cy="2701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2800" b="1" dirty="0" err="1">
                  <a:solidFill>
                    <a:schemeClr val="bg1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Repaso</a:t>
              </a:r>
              <a:endParaRPr lang="zh-CN" altLang="en-US" sz="2800" b="1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000939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727451" y="1704168"/>
            <a:ext cx="10515600" cy="364210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西班牙语名词有阳性和阴性之分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r>
              <a:rPr lang="zh-CN" altLang="en-US" sz="3600" dirty="0">
                <a:latin typeface="宋体" panose="02010600030101010101" pitchFamily="2" charset="-122"/>
              </a:rPr>
              <a:t>可以根据词尾来加以辨认：</a:t>
            </a:r>
          </a:p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>
              <a:buAutoNum type="arabicPeriod"/>
            </a:pP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以“</a:t>
            </a:r>
            <a:r>
              <a:rPr lang="en-US" altLang="zh-CN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”结尾的名词多为</a:t>
            </a:r>
            <a:r>
              <a:rPr lang="zh-CN" altLang="en-US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阳性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名词。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>
              <a:buAutoNum type="arabicPeriod"/>
            </a:pP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以“</a:t>
            </a:r>
            <a:r>
              <a:rPr lang="en-US" altLang="zh-CN" sz="36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”结尾的名词多为</a:t>
            </a:r>
            <a:r>
              <a:rPr lang="zh-CN" altLang="en-US" sz="36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阴性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名词。</a:t>
            </a:r>
            <a:endParaRPr lang="es-E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>
              <a:buAutoNum type="arabicPeriod"/>
            </a:pPr>
            <a:endParaRPr lang="es-E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ct val="120000"/>
              </a:lnSpc>
            </a:pPr>
            <a:r>
              <a:rPr lang="zh-CN" altLang="en-US" sz="3600" dirty="0">
                <a:latin typeface="宋体" panose="02010600030101010101" pitchFamily="2" charset="-122"/>
              </a:rPr>
              <a:t>* 用缩写形式 </a:t>
            </a:r>
            <a:r>
              <a:rPr lang="en-US" altLang="zh-CN" sz="3600" dirty="0">
                <a:latin typeface="宋体" panose="02010600030101010101" pitchFamily="2" charset="-122"/>
              </a:rPr>
              <a:t>m. (</a:t>
            </a:r>
            <a:r>
              <a:rPr lang="en-US" altLang="zh-CN" sz="3600" dirty="0" err="1">
                <a:latin typeface="宋体" panose="02010600030101010101" pitchFamily="2" charset="-122"/>
              </a:rPr>
              <a:t>masculino</a:t>
            </a:r>
            <a:r>
              <a:rPr lang="en-US" altLang="zh-CN" sz="3600" dirty="0">
                <a:latin typeface="宋体" panose="02010600030101010101" pitchFamily="2" charset="-122"/>
              </a:rPr>
              <a:t>)</a:t>
            </a:r>
            <a:r>
              <a:rPr lang="zh-CN" altLang="en-US" sz="3600" dirty="0">
                <a:latin typeface="宋体" panose="02010600030101010101" pitchFamily="2" charset="-122"/>
              </a:rPr>
              <a:t>表示阳性，</a:t>
            </a:r>
            <a:r>
              <a:rPr lang="en-US" altLang="zh-CN" sz="3600" dirty="0">
                <a:latin typeface="宋体" panose="02010600030101010101" pitchFamily="2" charset="-122"/>
              </a:rPr>
              <a:t>f. (</a:t>
            </a:r>
            <a:r>
              <a:rPr lang="en-US" altLang="zh-CN" sz="3600" dirty="0" err="1">
                <a:latin typeface="宋体" panose="02010600030101010101" pitchFamily="2" charset="-122"/>
              </a:rPr>
              <a:t>femenino</a:t>
            </a:r>
            <a:r>
              <a:rPr lang="en-US" altLang="zh-CN" sz="3600" dirty="0">
                <a:latin typeface="宋体" panose="02010600030101010101" pitchFamily="2" charset="-122"/>
              </a:rPr>
              <a:t>)</a:t>
            </a:r>
            <a:r>
              <a:rPr lang="zh-CN" altLang="en-US" sz="3600" dirty="0">
                <a:latin typeface="宋体" panose="02010600030101010101" pitchFamily="2" charset="-122"/>
              </a:rPr>
              <a:t>表示阴性。</a:t>
            </a:r>
          </a:p>
          <a:p>
            <a:pPr marL="742950" indent="-742950">
              <a:buAutoNum type="arabicPeriod"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5" name="矩形 4"/>
          <p:cNvSpPr/>
          <p:nvPr/>
        </p:nvSpPr>
        <p:spPr>
          <a:xfrm>
            <a:off x="634493" y="595551"/>
            <a:ext cx="1893554" cy="584775"/>
          </a:xfrm>
          <a:prstGeom prst="rect">
            <a:avLst/>
          </a:prstGeom>
          <a:gradFill>
            <a:gsLst>
              <a:gs pos="0">
                <a:schemeClr val="bg1"/>
              </a:gs>
              <a:gs pos="88000">
                <a:schemeClr val="accent1">
                  <a:lumMod val="45000"/>
                  <a:lumOff val="55000"/>
                </a:schemeClr>
              </a:gs>
              <a:gs pos="0">
                <a:srgbClr val="7030A0"/>
              </a:gs>
            </a:gsLst>
            <a:lin ang="0" scaled="0"/>
          </a:gra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字魂105号-简雅黑" panose="00000500000000000000" pitchFamily="2" charset="-122"/>
              </a:rPr>
              <a:t>名词的性</a:t>
            </a:r>
          </a:p>
        </p:txBody>
      </p:sp>
      <p:sp>
        <p:nvSpPr>
          <p:cNvPr id="6" name="矩形 5"/>
          <p:cNvSpPr/>
          <p:nvPr/>
        </p:nvSpPr>
        <p:spPr>
          <a:xfrm>
            <a:off x="1001223" y="5608501"/>
            <a:ext cx="3785106" cy="523220"/>
          </a:xfrm>
          <a:prstGeom prst="rect">
            <a:avLst/>
          </a:prstGeom>
          <a:solidFill>
            <a:srgbClr val="C00000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</p:spPr>
        <p:txBody>
          <a:bodyPr wrap="square" lIns="91440" tIns="45720" rIns="91440" bIns="45720">
            <a:spAutoFit/>
          </a:bodyPr>
          <a:lstStyle/>
          <a:p>
            <a:r>
              <a:rPr lang="es-ES" altLang="zh-CN" sz="2800" b="1" dirty="0">
                <a:solidFill>
                  <a:schemeClr val="bg1"/>
                </a:solidFill>
                <a:latin typeface="Kristen ITC" panose="03050502040202030202" pitchFamily="66" charset="0"/>
                <a:ea typeface="字魂105号-简雅黑" panose="00000500000000000000" pitchFamily="2" charset="-122"/>
                <a:cs typeface="+mn-ea"/>
                <a:sym typeface="字魂105号-简雅黑" panose="00000500000000000000" pitchFamily="2" charset="-122"/>
              </a:rPr>
              <a:t>Día:   buenos días</a:t>
            </a:r>
            <a:endParaRPr lang="zh-CN" altLang="en-US" sz="3200" b="1" dirty="0">
              <a:solidFill>
                <a:schemeClr val="bg1"/>
              </a:solidFill>
              <a:latin typeface="Kristen ITC" panose="03050502040202030202" pitchFamily="66" charset="0"/>
              <a:ea typeface="字魂105号-简雅黑" panose="00000500000000000000" pitchFamily="2" charset="-122"/>
              <a:cs typeface="+mn-ea"/>
              <a:sym typeface="字魂105号-简雅黑" panose="000005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49183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650"/>
                            </p:stCondLst>
                            <p:childTnLst>
                              <p:par>
                                <p:cTn id="13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701" y="1735810"/>
            <a:ext cx="10515600" cy="402955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阳性名词变成阴性名词：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  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以“</a:t>
            </a:r>
            <a:r>
              <a:rPr lang="en-US" altLang="zh-CN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”结尾的阳性名词，把“</a:t>
            </a:r>
            <a:r>
              <a:rPr lang="en-US" altLang="zh-CN" sz="3600" b="1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”改成“</a:t>
            </a:r>
            <a:r>
              <a:rPr lang="en-US" altLang="zh-CN" sz="36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”。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>
              <a:buAutoNum type="arabicPeriod" startAt="2"/>
            </a:pP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</a:t>
            </a:r>
            <a:r>
              <a:rPr lang="zh-CN" altLang="en-US" sz="3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辅音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结尾的阳性名词只需在词尾上加“</a:t>
            </a:r>
            <a:r>
              <a:rPr lang="en-US" altLang="zh-CN" sz="36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” 。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>
              <a:buAutoNum type="arabicPeriod" startAt="2"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>
              <a:buAutoNum type="arabicPeriod" startAt="2"/>
            </a:pP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很多时候词尾也会有不同的变化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 actor/ </a:t>
            </a:r>
            <a:r>
              <a:rPr lang="en-US" altLang="zh-CN" sz="3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ac</a:t>
            </a:r>
            <a:r>
              <a:rPr lang="en-US" altLang="zh-CN" sz="3600" b="1" dirty="0" err="1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triz</a:t>
            </a:r>
            <a:endParaRPr lang="en-US" altLang="zh-CN" sz="3600" b="1" dirty="0">
              <a:solidFill>
                <a:srgbClr val="FF3399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矩形 3"/>
          <p:cNvSpPr/>
          <p:nvPr/>
        </p:nvSpPr>
        <p:spPr>
          <a:xfrm>
            <a:off x="993081" y="577621"/>
            <a:ext cx="1893554" cy="584775"/>
          </a:xfrm>
          <a:prstGeom prst="rect">
            <a:avLst/>
          </a:prstGeom>
          <a:gradFill>
            <a:gsLst>
              <a:gs pos="0">
                <a:schemeClr val="bg1"/>
              </a:gs>
              <a:gs pos="88000">
                <a:schemeClr val="accent1">
                  <a:lumMod val="45000"/>
                  <a:lumOff val="55000"/>
                </a:schemeClr>
              </a:gs>
              <a:gs pos="0">
                <a:srgbClr val="7030A0"/>
              </a:gs>
            </a:gsLst>
            <a:lin ang="0" scaled="0"/>
          </a:gra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字魂105号-简雅黑" panose="00000500000000000000" pitchFamily="2" charset="-122"/>
              </a:rPr>
              <a:t>名词的性</a:t>
            </a:r>
          </a:p>
        </p:txBody>
      </p:sp>
    </p:spTree>
    <p:extLst>
      <p:ext uri="{BB962C8B-B14F-4D97-AF65-F5344CB8AC3E}">
        <p14:creationId xmlns:p14="http://schemas.microsoft.com/office/powerpoint/2010/main" val="14046871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318574" y="135077"/>
            <a:ext cx="4916814" cy="584775"/>
          </a:xfrm>
          <a:prstGeom prst="rect">
            <a:avLst/>
          </a:prstGeom>
          <a:solidFill>
            <a:srgbClr val="FFFFCC"/>
          </a:solidFill>
          <a:ln>
            <a:noFill/>
          </a:ln>
          <a:scene3d>
            <a:camera prst="orthographicFront"/>
            <a:lightRig rig="threePt" dir="t"/>
          </a:scene3d>
          <a:sp3d>
            <a:bevelT/>
          </a:sp3d>
          <a:extLst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accent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微软雅黑" pitchFamily="34" charset="-122"/>
              </a:rPr>
              <a:t>将下列名词变成阴性形式。</a:t>
            </a:r>
            <a:endParaRPr lang="es-ES" altLang="zh-CN" sz="2400" b="1" dirty="0">
              <a:solidFill>
                <a:schemeClr val="accent2"/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微软雅黑" pitchFamily="34" charset="-122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4310185" y="1556585"/>
            <a:ext cx="1295547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rgbClr val="FF0066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china</a:t>
            </a:r>
            <a:r>
              <a:rPr lang="en-US" altLang="zh-CN" sz="3200" b="1" dirty="0"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endParaRPr lang="zh-CN" altLang="en-US" sz="32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4709601"/>
              </p:ext>
            </p:extLst>
          </p:nvPr>
        </p:nvGraphicFramePr>
        <p:xfrm>
          <a:off x="1568465" y="1517519"/>
          <a:ext cx="9129416" cy="3200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28235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2690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295621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28235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427638">
                <a:tc>
                  <a:txBody>
                    <a:bodyPr/>
                    <a:lstStyle/>
                    <a:p>
                      <a:r>
                        <a:rPr lang="es-ES" altLang="zh-CN" sz="3600" dirty="0">
                          <a:latin typeface="MV Boli" panose="02000500030200090000" pitchFamily="2" charset="0"/>
                          <a:cs typeface="MV Boli" panose="02000500030200090000" pitchFamily="2" charset="0"/>
                        </a:rPr>
                        <a:t>chino</a:t>
                      </a:r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altLang="zh-CN" sz="3600" dirty="0">
                          <a:latin typeface="MV Boli" panose="02000500030200090000" pitchFamily="2" charset="0"/>
                          <a:cs typeface="MV Boli" panose="02000500030200090000" pitchFamily="2" charset="0"/>
                        </a:rPr>
                        <a:t>japonés</a:t>
                      </a:r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360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altLang="zh-CN" sz="3600" dirty="0">
                          <a:latin typeface="MV Boli" panose="02000500030200090000" pitchFamily="2" charset="0"/>
                          <a:cs typeface="MV Boli" panose="02000500030200090000" pitchFamily="2" charset="0"/>
                        </a:rPr>
                        <a:t>español</a:t>
                      </a:r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altLang="zh-CN" sz="3600" dirty="0">
                          <a:latin typeface="MV Boli" panose="02000500030200090000" pitchFamily="2" charset="0"/>
                          <a:cs typeface="MV Boli" panose="02000500030200090000" pitchFamily="2" charset="0"/>
                        </a:rPr>
                        <a:t>Inglés</a:t>
                      </a:r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360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altLang="zh-CN" sz="3600" dirty="0">
                          <a:latin typeface="MV Boli" panose="02000500030200090000" pitchFamily="2" charset="0"/>
                          <a:cs typeface="MV Boli" panose="02000500030200090000" pitchFamily="2" charset="0"/>
                        </a:rPr>
                        <a:t>alemán</a:t>
                      </a:r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altLang="zh-CN" sz="3600" dirty="0">
                          <a:latin typeface="MV Boli" panose="02000500030200090000" pitchFamily="2" charset="0"/>
                          <a:cs typeface="MV Boli" panose="02000500030200090000" pitchFamily="2" charset="0"/>
                        </a:rPr>
                        <a:t>italiano</a:t>
                      </a:r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altLang="zh-CN" sz="3600" dirty="0">
                          <a:latin typeface="MV Boli" panose="02000500030200090000" pitchFamily="2" charset="0"/>
                          <a:cs typeface="MV Boli" panose="02000500030200090000" pitchFamily="2" charset="0"/>
                        </a:rPr>
                        <a:t>chileno</a:t>
                      </a:r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360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altLang="zh-CN" sz="3600" dirty="0">
                          <a:latin typeface="MV Boli" panose="02000500030200090000" pitchFamily="2" charset="0"/>
                          <a:cs typeface="MV Boli" panose="02000500030200090000" pitchFamily="2" charset="0"/>
                        </a:rPr>
                        <a:t>mexicano</a:t>
                      </a:r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360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ES" altLang="zh-CN" sz="3600" dirty="0">
                          <a:latin typeface="MV Boli" panose="02000500030200090000" pitchFamily="2" charset="0"/>
                          <a:cs typeface="MV Boli" panose="02000500030200090000" pitchFamily="2" charset="0"/>
                        </a:rPr>
                        <a:t>cubano</a:t>
                      </a:r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altLang="zh-CN" sz="3600" dirty="0">
                          <a:latin typeface="MV Boli" panose="02000500030200090000" pitchFamily="2" charset="0"/>
                          <a:cs typeface="MV Boli" panose="02000500030200090000" pitchFamily="2" charset="0"/>
                        </a:rPr>
                        <a:t>argentino</a:t>
                      </a:r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sz="3600" dirty="0">
                        <a:latin typeface="MV Boli" panose="02000500030200090000" pitchFamily="2" charset="0"/>
                        <a:cs typeface="MV Boli" panose="02000500030200090000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6" name="矩形 5"/>
          <p:cNvSpPr/>
          <p:nvPr/>
        </p:nvSpPr>
        <p:spPr>
          <a:xfrm>
            <a:off x="3947906" y="2193922"/>
            <a:ext cx="190308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rgbClr val="FF0066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española</a:t>
            </a:r>
            <a:r>
              <a:rPr lang="en-US" altLang="zh-CN" sz="3200" b="1" dirty="0"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endParaRPr lang="zh-CN" altLang="en-US" sz="32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4038475" y="2932033"/>
            <a:ext cx="183896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rgbClr val="FF0066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alemana</a:t>
            </a:r>
            <a:r>
              <a:rPr lang="en-US" altLang="zh-CN" sz="3200" b="1" dirty="0"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endParaRPr lang="zh-CN" altLang="en-US" sz="32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4101793" y="3555874"/>
            <a:ext cx="159530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rgbClr val="FF0066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chilena</a:t>
            </a:r>
            <a:r>
              <a:rPr lang="en-US" altLang="zh-CN" sz="3200" b="1" dirty="0">
                <a:latin typeface="MV Boli" panose="02000500030200090000" pitchFamily="2" charset="0"/>
                <a:cs typeface="MV Boli" panose="02000500030200090000" pitchFamily="2" charset="0"/>
              </a:rPr>
              <a:t> </a:t>
            </a:r>
            <a:endParaRPr lang="zh-CN" altLang="en-US" sz="32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4107539" y="4170953"/>
            <a:ext cx="16321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3200" b="1" dirty="0">
                <a:solidFill>
                  <a:srgbClr val="FF0066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cubana </a:t>
            </a:r>
            <a:endParaRPr lang="zh-CN" altLang="en-US" sz="3200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8589577" y="1362925"/>
            <a:ext cx="170751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3200" b="1" dirty="0">
                <a:solidFill>
                  <a:srgbClr val="FF0066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japonesa</a:t>
            </a:r>
          </a:p>
        </p:txBody>
      </p:sp>
      <p:sp>
        <p:nvSpPr>
          <p:cNvPr id="11" name="矩形 10"/>
          <p:cNvSpPr/>
          <p:nvPr/>
        </p:nvSpPr>
        <p:spPr>
          <a:xfrm>
            <a:off x="8650315" y="2046182"/>
            <a:ext cx="1362874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3200" b="1" dirty="0">
                <a:solidFill>
                  <a:srgbClr val="FF0066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inglesa</a:t>
            </a:r>
          </a:p>
        </p:txBody>
      </p:sp>
      <p:sp>
        <p:nvSpPr>
          <p:cNvPr id="12" name="矩形 11"/>
          <p:cNvSpPr/>
          <p:nvPr/>
        </p:nvSpPr>
        <p:spPr>
          <a:xfrm>
            <a:off x="8589577" y="2724877"/>
            <a:ext cx="151355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3200" b="1" dirty="0">
                <a:solidFill>
                  <a:srgbClr val="FF0066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italiana</a:t>
            </a:r>
          </a:p>
        </p:txBody>
      </p:sp>
      <p:sp>
        <p:nvSpPr>
          <p:cNvPr id="13" name="矩形 12"/>
          <p:cNvSpPr/>
          <p:nvPr/>
        </p:nvSpPr>
        <p:spPr>
          <a:xfrm>
            <a:off x="8523853" y="3339956"/>
            <a:ext cx="183896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3200" b="1" dirty="0">
                <a:solidFill>
                  <a:srgbClr val="FF0066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mexicana</a:t>
            </a:r>
          </a:p>
        </p:txBody>
      </p:sp>
      <p:sp>
        <p:nvSpPr>
          <p:cNvPr id="14" name="矩形 13"/>
          <p:cNvSpPr/>
          <p:nvPr/>
        </p:nvSpPr>
        <p:spPr>
          <a:xfrm>
            <a:off x="8566468" y="4016359"/>
            <a:ext cx="189827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3200" b="1" dirty="0">
                <a:solidFill>
                  <a:srgbClr val="FF0066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argentina</a:t>
            </a:r>
          </a:p>
        </p:txBody>
      </p:sp>
    </p:spTree>
    <p:extLst>
      <p:ext uri="{BB962C8B-B14F-4D97-AF65-F5344CB8AC3E}">
        <p14:creationId xmlns:p14="http://schemas.microsoft.com/office/powerpoint/2010/main" val="26892499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6" grpId="0"/>
      <p:bldP spid="8" grpId="0"/>
      <p:bldP spid="10" grpId="0"/>
      <p:bldP spid="11" grpId="0"/>
      <p:bldP spid="12" grpId="0"/>
      <p:bldP spid="13" grpId="0"/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318574" y="135077"/>
            <a:ext cx="3189614" cy="584775"/>
          </a:xfrm>
          <a:prstGeom prst="rect">
            <a:avLst/>
          </a:prstGeom>
          <a:solidFill>
            <a:srgbClr val="FFFFC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accent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微软雅黑" pitchFamily="34" charset="-122"/>
              </a:rPr>
              <a:t>完成下列对话。</a:t>
            </a:r>
            <a:endParaRPr lang="es-ES" altLang="zh-CN" sz="2400" b="1" dirty="0">
              <a:solidFill>
                <a:schemeClr val="accent2"/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微软雅黑" pitchFamily="34" charset="-122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915894" y="1747931"/>
            <a:ext cx="10515600" cy="3624916"/>
          </a:xfrm>
        </p:spPr>
        <p:txBody>
          <a:bodyPr/>
          <a:lstStyle/>
          <a:p>
            <a:pPr>
              <a:buFontTx/>
              <a:buChar char="-"/>
            </a:pPr>
            <a:r>
              <a:rPr lang="es-ES" altLang="zh-CN" dirty="0"/>
              <a:t>Hola, soy Liu. Y tú, ¿__________  te llamas?</a:t>
            </a:r>
          </a:p>
          <a:p>
            <a:pPr>
              <a:buFontTx/>
              <a:buChar char="-"/>
            </a:pPr>
            <a:r>
              <a:rPr lang="es-ES" altLang="zh-CN" dirty="0"/>
              <a:t>Hola. Me ______ Jorge.</a:t>
            </a:r>
          </a:p>
          <a:p>
            <a:pPr>
              <a:buFontTx/>
              <a:buChar char="-"/>
            </a:pPr>
            <a:r>
              <a:rPr lang="es-ES" altLang="zh-CN" dirty="0"/>
              <a:t>¡Ah! ¿__________  español?</a:t>
            </a:r>
          </a:p>
          <a:p>
            <a:pPr>
              <a:buFontTx/>
              <a:buChar char="-"/>
            </a:pPr>
            <a:r>
              <a:rPr lang="es-ES" altLang="zh-CN" dirty="0"/>
              <a:t>Sí, de Barcelona. ¿Y tú, ________ dónde eres?</a:t>
            </a:r>
          </a:p>
          <a:p>
            <a:pPr>
              <a:buFontTx/>
              <a:buChar char="-"/>
            </a:pPr>
            <a:r>
              <a:rPr lang="es-ES" altLang="zh-CN" dirty="0"/>
              <a:t>Yo _______ chino, de Shanghai.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60881106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2790825"/>
          </a:xfrm>
        </p:spPr>
        <p:txBody>
          <a:bodyPr/>
          <a:lstStyle/>
          <a:p>
            <a:pPr>
              <a:buFontTx/>
              <a:buChar char="-"/>
            </a:pPr>
            <a:r>
              <a:rPr lang="es-ES" altLang="zh-CN" dirty="0"/>
              <a:t>Hola, soy Liu. Y tú, ¿___</a:t>
            </a:r>
            <a:r>
              <a:rPr lang="es-ES" altLang="zh-CN" dirty="0">
                <a:solidFill>
                  <a:srgbClr val="FF0066"/>
                </a:solidFill>
              </a:rPr>
              <a:t>cómo</a:t>
            </a:r>
            <a:r>
              <a:rPr lang="es-ES" altLang="zh-CN" dirty="0"/>
              <a:t>_______  te llamas?</a:t>
            </a:r>
          </a:p>
          <a:p>
            <a:pPr>
              <a:buFontTx/>
              <a:buChar char="-"/>
            </a:pPr>
            <a:r>
              <a:rPr lang="es-ES" altLang="zh-CN" dirty="0"/>
              <a:t>Hola. Me __</a:t>
            </a:r>
            <a:r>
              <a:rPr lang="es-ES" altLang="zh-CN" dirty="0">
                <a:solidFill>
                  <a:srgbClr val="FF0066"/>
                </a:solidFill>
              </a:rPr>
              <a:t>llamo</a:t>
            </a:r>
            <a:r>
              <a:rPr lang="es-ES" altLang="zh-CN" dirty="0"/>
              <a:t>____ Jorge.</a:t>
            </a:r>
          </a:p>
          <a:p>
            <a:pPr>
              <a:buFontTx/>
              <a:buChar char="-"/>
            </a:pPr>
            <a:r>
              <a:rPr lang="es-ES" altLang="zh-CN" dirty="0"/>
              <a:t>¡Ah! ¿___</a:t>
            </a:r>
            <a:r>
              <a:rPr lang="es-ES" altLang="zh-CN" dirty="0">
                <a:solidFill>
                  <a:srgbClr val="FF0066"/>
                </a:solidFill>
              </a:rPr>
              <a:t>Eres</a:t>
            </a:r>
            <a:r>
              <a:rPr lang="es-ES" altLang="zh-CN" dirty="0"/>
              <a:t>_______ </a:t>
            </a:r>
            <a:r>
              <a:rPr lang="es-ES" altLang="zh-CN" dirty="0">
                <a:solidFill>
                  <a:srgbClr val="FF0066"/>
                </a:solidFill>
              </a:rPr>
              <a:t> </a:t>
            </a:r>
            <a:r>
              <a:rPr lang="es-ES" altLang="zh-CN" dirty="0"/>
              <a:t>español?</a:t>
            </a:r>
          </a:p>
          <a:p>
            <a:pPr>
              <a:buFontTx/>
              <a:buChar char="-"/>
            </a:pPr>
            <a:r>
              <a:rPr lang="es-ES" altLang="zh-CN" dirty="0"/>
              <a:t>Sí, de Barcelona. ¿Y tú, ___</a:t>
            </a:r>
            <a:r>
              <a:rPr lang="es-ES" altLang="zh-CN" dirty="0">
                <a:solidFill>
                  <a:srgbClr val="FF0066"/>
                </a:solidFill>
              </a:rPr>
              <a:t>de</a:t>
            </a:r>
            <a:r>
              <a:rPr lang="es-ES" altLang="zh-CN" dirty="0"/>
              <a:t>_____ dónde eres?</a:t>
            </a:r>
          </a:p>
          <a:p>
            <a:pPr>
              <a:buFontTx/>
              <a:buChar char="-"/>
            </a:pPr>
            <a:r>
              <a:rPr lang="es-ES" altLang="zh-CN" dirty="0"/>
              <a:t>Yo __</a:t>
            </a:r>
            <a:r>
              <a:rPr lang="es-ES" altLang="zh-CN" dirty="0">
                <a:solidFill>
                  <a:srgbClr val="FF0066"/>
                </a:solidFill>
              </a:rPr>
              <a:t>soy</a:t>
            </a:r>
            <a:r>
              <a:rPr lang="es-ES" altLang="zh-CN" dirty="0"/>
              <a:t>_____ chino, de Shanghai.</a:t>
            </a:r>
            <a:endParaRPr lang="zh-CN" altLang="en-US" dirty="0"/>
          </a:p>
        </p:txBody>
      </p:sp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318574" y="135077"/>
            <a:ext cx="3189614" cy="584775"/>
          </a:xfrm>
          <a:prstGeom prst="rect">
            <a:avLst/>
          </a:prstGeom>
          <a:solidFill>
            <a:srgbClr val="FFFFC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accent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微软雅黑" pitchFamily="34" charset="-122"/>
              </a:rPr>
              <a:t>完成下列对话。</a:t>
            </a:r>
            <a:endParaRPr lang="es-ES" altLang="zh-CN" sz="2400" b="1" dirty="0">
              <a:solidFill>
                <a:schemeClr val="accent2"/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880267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22701" y="1735810"/>
            <a:ext cx="10515600" cy="4029559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1.   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</a:t>
            </a:r>
            <a:r>
              <a:rPr lang="zh-CN" altLang="en-US" sz="3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元音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结尾的名词词尾加</a:t>
            </a:r>
            <a:r>
              <a:rPr lang="en-US" altLang="zh-CN" sz="3600" b="1" dirty="0">
                <a:solidFill>
                  <a:schemeClr val="accent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-s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2.   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以</a:t>
            </a:r>
            <a:r>
              <a:rPr lang="zh-CN" altLang="en-US" sz="36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辅音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结尾的名词词尾加</a:t>
            </a:r>
            <a:r>
              <a:rPr lang="en-US" altLang="zh-CN" sz="3600" b="1" dirty="0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3600" b="1" dirty="0" err="1">
                <a:solidFill>
                  <a:schemeClr val="accent6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。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742950" indent="-742950">
              <a:buAutoNum type="arabicPeriod" startAt="2"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3.   </a:t>
            </a:r>
            <a:r>
              <a:rPr lang="zh-CN" altLang="en-US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有些单词书写上会发生变化：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joven        j</a:t>
            </a:r>
            <a:r>
              <a:rPr lang="es-ES" altLang="zh-CN" sz="3600" b="1" dirty="0">
                <a:solidFill>
                  <a:srgbClr val="FF3399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ó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venes</a:t>
            </a: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altLang="zh-CN" dirty="0"/>
          </a:p>
        </p:txBody>
      </p:sp>
      <p:cxnSp>
        <p:nvCxnSpPr>
          <p:cNvPr id="5" name="直接箭头连接符 4"/>
          <p:cNvCxnSpPr/>
          <p:nvPr/>
        </p:nvCxnSpPr>
        <p:spPr>
          <a:xfrm>
            <a:off x="8694549" y="5160936"/>
            <a:ext cx="681926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矩形 5"/>
          <p:cNvSpPr/>
          <p:nvPr/>
        </p:nvSpPr>
        <p:spPr>
          <a:xfrm>
            <a:off x="993081" y="577621"/>
            <a:ext cx="1893554" cy="584775"/>
          </a:xfrm>
          <a:prstGeom prst="rect">
            <a:avLst/>
          </a:prstGeom>
          <a:gradFill>
            <a:gsLst>
              <a:gs pos="0">
                <a:schemeClr val="bg1"/>
              </a:gs>
              <a:gs pos="88000">
                <a:schemeClr val="accent1">
                  <a:lumMod val="45000"/>
                  <a:lumOff val="55000"/>
                </a:schemeClr>
              </a:gs>
              <a:gs pos="0">
                <a:srgbClr val="7030A0"/>
              </a:gs>
            </a:gsLst>
            <a:lin ang="0" scaled="0"/>
          </a:gra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txBody>
          <a:bodyPr wrap="square" lIns="91440" tIns="45720" rIns="91440" bIns="45720">
            <a:spAutoFit/>
          </a:bodyPr>
          <a:lstStyle/>
          <a:p>
            <a:r>
              <a:rPr lang="zh-CN" altLang="en-US" sz="3200" b="1" dirty="0">
                <a:solidFill>
                  <a:schemeClr val="bg1"/>
                </a:solidFill>
                <a:latin typeface="字魂105号-简雅黑" panose="00000500000000000000" pitchFamily="2" charset="-122"/>
                <a:ea typeface="字魂105号-简雅黑" panose="00000500000000000000" pitchFamily="2" charset="-122"/>
                <a:cs typeface="+mn-ea"/>
                <a:sym typeface="字魂105号-简雅黑" panose="00000500000000000000" pitchFamily="2" charset="-122"/>
              </a:rPr>
              <a:t>名词的性</a:t>
            </a:r>
          </a:p>
        </p:txBody>
      </p:sp>
    </p:spTree>
    <p:extLst>
      <p:ext uri="{BB962C8B-B14F-4D97-AF65-F5344CB8AC3E}">
        <p14:creationId xmlns:p14="http://schemas.microsoft.com/office/powerpoint/2010/main" val="3867836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67846" y="1502896"/>
            <a:ext cx="12068014" cy="4351338"/>
          </a:xfrm>
        </p:spPr>
        <p:txBody>
          <a:bodyPr/>
          <a:lstStyle/>
          <a:p>
            <a:pPr marL="0" indent="0">
              <a:buNone/>
            </a:pPr>
            <a:r>
              <a:rPr lang="es-ES" altLang="zh-CN" sz="3600" dirty="0"/>
              <a:t>1. </a:t>
            </a:r>
            <a:r>
              <a:rPr lang="zh-CN" altLang="en-US" sz="3600" dirty="0"/>
              <a:t>说出下列名词的</a:t>
            </a:r>
            <a:r>
              <a:rPr lang="zh-CN" altLang="en-US" sz="3600" b="1" dirty="0">
                <a:solidFill>
                  <a:schemeClr val="accent2"/>
                </a:solidFill>
              </a:rPr>
              <a:t>阳性</a:t>
            </a:r>
            <a:r>
              <a:rPr lang="zh-CN" altLang="en-US" sz="3600" dirty="0"/>
              <a:t>形式：</a:t>
            </a:r>
            <a:endParaRPr lang="en-US" altLang="zh-CN" sz="3600" dirty="0"/>
          </a:p>
          <a:p>
            <a:pPr marL="0" indent="0">
              <a:buNone/>
            </a:pPr>
            <a:r>
              <a:rPr lang="en-US" altLang="zh-CN" sz="36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profesora</a:t>
            </a:r>
            <a:r>
              <a:rPr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alumna</a:t>
            </a:r>
            <a:r>
              <a:rPr lang="es-E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chica    española   estudiante   actriz </a:t>
            </a:r>
          </a:p>
          <a:p>
            <a:endParaRPr lang="es-ES" altLang="zh-CN" sz="3600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s-ES" altLang="zh-CN" sz="3600" dirty="0"/>
              <a:t>2. </a:t>
            </a:r>
            <a:r>
              <a:rPr lang="zh-CN" altLang="en-US" sz="3600" dirty="0"/>
              <a:t>说出下列名词的</a:t>
            </a:r>
            <a:r>
              <a:rPr lang="zh-CN" altLang="en-US" sz="3600" b="1" dirty="0">
                <a:solidFill>
                  <a:schemeClr val="accent6"/>
                </a:solidFill>
              </a:rPr>
              <a:t>复数</a:t>
            </a:r>
            <a:r>
              <a:rPr lang="zh-CN" altLang="en-US" sz="3600" dirty="0"/>
              <a:t>形式：</a:t>
            </a:r>
            <a:endParaRPr lang="en-US" altLang="zh-CN" sz="3600" dirty="0"/>
          </a:p>
          <a:p>
            <a:pPr marL="0" indent="0">
              <a:buNone/>
            </a:pPr>
            <a:r>
              <a:rPr lang="en-US" altLang="zh-CN" sz="36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profesor</a:t>
            </a:r>
            <a:r>
              <a:rPr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US" altLang="zh-CN" sz="36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mexicano</a:t>
            </a:r>
            <a:r>
              <a:rPr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altLang="zh-CN" sz="3600" dirty="0" err="1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español</a:t>
            </a:r>
            <a:r>
              <a:rPr lang="en-US" altLang="zh-CN" sz="3600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amigo</a:t>
            </a:r>
          </a:p>
          <a:p>
            <a:pPr marL="0" indent="0">
              <a:buNone/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endParaRPr lang="zh-CN" altLang="en-US" dirty="0"/>
          </a:p>
        </p:txBody>
      </p:sp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444080" y="368160"/>
            <a:ext cx="1259214" cy="584775"/>
          </a:xfrm>
          <a:prstGeom prst="rect">
            <a:avLst/>
          </a:prstGeom>
          <a:solidFill>
            <a:srgbClr val="FFFFC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scene3d>
            <a:camera prst="orthographicFront"/>
            <a:lightRig rig="threePt" dir="t"/>
          </a:scene3d>
          <a:sp3d>
            <a:bevelT w="139700" prst="cross"/>
          </a:sp3d>
          <a:extLst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accent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微软雅黑" pitchFamily="34" charset="-122"/>
              </a:rPr>
              <a:t>练习。</a:t>
            </a:r>
            <a:endParaRPr lang="es-ES" altLang="zh-CN" sz="2400" b="1" dirty="0">
              <a:solidFill>
                <a:schemeClr val="accent2"/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微软雅黑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39358492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22" y="891722"/>
            <a:ext cx="3843366" cy="1128721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469875" y="891722"/>
            <a:ext cx="2494721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1 Tim </a:t>
            </a:r>
            <a:r>
              <a:rPr lang="en-US" altLang="zh-CN" sz="2000" dirty="0" err="1"/>
              <a:t>es</a:t>
            </a:r>
            <a:r>
              <a:rPr lang="en-US" altLang="zh-CN" sz="2000" dirty="0"/>
              <a:t> de </a:t>
            </a:r>
            <a:r>
              <a:rPr lang="en-US" altLang="zh-CN" sz="2000" dirty="0" err="1"/>
              <a:t>Londres</a:t>
            </a:r>
            <a:r>
              <a:rPr lang="en-US" altLang="zh-CN" sz="20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</a:t>
            </a:r>
            <a:r>
              <a:rPr lang="en-US" altLang="zh-CN" sz="2000" dirty="0" err="1"/>
              <a:t>Es</a:t>
            </a:r>
            <a:r>
              <a:rPr lang="en-US" altLang="zh-CN" sz="2000" i="1" dirty="0">
                <a:solidFill>
                  <a:srgbClr val="0070C0"/>
                </a:solidFill>
              </a:rPr>
              <a:t> </a:t>
            </a:r>
            <a:r>
              <a:rPr lang="es-ES" altLang="zh-CN" sz="2000" i="1" dirty="0">
                <a:solidFill>
                  <a:srgbClr val="0070C0"/>
                </a:solidFill>
              </a:rPr>
              <a:t>inglés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87" y="2646185"/>
            <a:ext cx="2085990" cy="113824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566458" y="2707476"/>
            <a:ext cx="2494721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2 </a:t>
            </a:r>
            <a:r>
              <a:rPr lang="en-US" altLang="zh-CN" sz="2000" dirty="0" err="1"/>
              <a:t>Katrin</a:t>
            </a:r>
            <a:r>
              <a:rPr lang="en-US" altLang="zh-CN" sz="2000" dirty="0"/>
              <a:t> </a:t>
            </a:r>
            <a:r>
              <a:rPr lang="en-US" altLang="zh-CN" sz="2000" dirty="0" err="1"/>
              <a:t>es</a:t>
            </a:r>
            <a:r>
              <a:rPr lang="en-US" altLang="zh-CN" sz="2000" dirty="0"/>
              <a:t> de </a:t>
            </a:r>
            <a:r>
              <a:rPr lang="en-US" altLang="zh-CN" sz="2000" dirty="0" err="1"/>
              <a:t>Múnich</a:t>
            </a:r>
            <a:r>
              <a:rPr lang="en-US" altLang="zh-CN" sz="20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</a:t>
            </a:r>
            <a:r>
              <a:rPr lang="en-US" altLang="zh-CN" sz="2000" dirty="0" err="1"/>
              <a:t>Es</a:t>
            </a:r>
            <a:r>
              <a:rPr lang="en-US" altLang="zh-CN" sz="2000" i="1" dirty="0">
                <a:solidFill>
                  <a:srgbClr val="0070C0"/>
                </a:solidFill>
              </a:rPr>
              <a:t> </a:t>
            </a:r>
            <a:r>
              <a:rPr lang="es-ES" altLang="zh-CN" sz="2000" i="1" dirty="0">
                <a:solidFill>
                  <a:srgbClr val="0070C0"/>
                </a:solidFill>
              </a:rPr>
              <a:t>__aleman</a:t>
            </a:r>
            <a:r>
              <a:rPr lang="es-ES" altLang="zh-CN" sz="2000" i="1" dirty="0">
                <a:solidFill>
                  <a:srgbClr val="FF0066"/>
                </a:solidFill>
              </a:rPr>
              <a:t>a</a:t>
            </a:r>
            <a:r>
              <a:rPr lang="es-ES" altLang="zh-CN" sz="2000" i="1" dirty="0">
                <a:solidFill>
                  <a:srgbClr val="0070C0"/>
                </a:solidFill>
              </a:rPr>
              <a:t>____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99" y="4124941"/>
            <a:ext cx="2062178" cy="115253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172" y="879815"/>
            <a:ext cx="3619526" cy="115253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148" y="2707476"/>
            <a:ext cx="3952904" cy="1057283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148" y="4375180"/>
            <a:ext cx="3933854" cy="1119196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2601699" y="4375180"/>
            <a:ext cx="2494721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3 Gustavo y Fernando son de Buenos Aires.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Son </a:t>
            </a:r>
            <a:r>
              <a:rPr lang="es-ES" altLang="zh-CN" sz="2000" i="1" dirty="0">
                <a:solidFill>
                  <a:srgbClr val="0070C0"/>
                </a:solidFill>
              </a:rPr>
              <a:t>__argentin</a:t>
            </a:r>
            <a:r>
              <a:rPr lang="es-ES" altLang="zh-CN" sz="2000" i="1" dirty="0">
                <a:solidFill>
                  <a:srgbClr val="FF0066"/>
                </a:solidFill>
              </a:rPr>
              <a:t>os</a:t>
            </a:r>
            <a:r>
              <a:rPr lang="es-ES" altLang="zh-CN" sz="2000" i="1" dirty="0">
                <a:solidFill>
                  <a:srgbClr val="0070C0"/>
                </a:solidFill>
              </a:rPr>
              <a:t>____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sp>
        <p:nvSpPr>
          <p:cNvPr id="17" name="文本框 16"/>
          <p:cNvSpPr txBox="1"/>
          <p:nvPr/>
        </p:nvSpPr>
        <p:spPr>
          <a:xfrm>
            <a:off x="8893776" y="833756"/>
            <a:ext cx="2494721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4 Sara y Roberta son de Florencia. 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Son</a:t>
            </a:r>
            <a:r>
              <a:rPr lang="en-US" altLang="zh-CN" sz="2000" i="1" dirty="0">
                <a:solidFill>
                  <a:srgbClr val="0070C0"/>
                </a:solidFill>
              </a:rPr>
              <a:t> </a:t>
            </a:r>
            <a:r>
              <a:rPr lang="es-ES" altLang="zh-CN" sz="2000" i="1" dirty="0">
                <a:solidFill>
                  <a:srgbClr val="0070C0"/>
                </a:solidFill>
              </a:rPr>
              <a:t>_italian</a:t>
            </a:r>
            <a:r>
              <a:rPr lang="es-ES" altLang="zh-CN" sz="2000" i="1" dirty="0">
                <a:solidFill>
                  <a:srgbClr val="FF0066"/>
                </a:solidFill>
              </a:rPr>
              <a:t>as</a:t>
            </a:r>
            <a:r>
              <a:rPr lang="es-ES" altLang="zh-CN" sz="2000" i="1" dirty="0">
                <a:solidFill>
                  <a:srgbClr val="0070C0"/>
                </a:solidFill>
              </a:rPr>
              <a:t>______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8951022" y="2642769"/>
            <a:ext cx="2960608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5 Tom, Mary y Jennifer son de San Francisco. 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Son</a:t>
            </a:r>
            <a:r>
              <a:rPr lang="en-US" altLang="zh-CN" sz="2000" i="1" dirty="0">
                <a:solidFill>
                  <a:srgbClr val="0070C0"/>
                </a:solidFill>
              </a:rPr>
              <a:t> </a:t>
            </a:r>
            <a:r>
              <a:rPr lang="es-ES" altLang="zh-CN" sz="2000" i="1" dirty="0">
                <a:solidFill>
                  <a:srgbClr val="0070C0"/>
                </a:solidFill>
              </a:rPr>
              <a:t>_estadounidens</a:t>
            </a:r>
            <a:r>
              <a:rPr lang="es-ES" altLang="zh-CN" sz="2000" i="1" dirty="0">
                <a:solidFill>
                  <a:srgbClr val="FF0066"/>
                </a:solidFill>
              </a:rPr>
              <a:t>es</a:t>
            </a:r>
            <a:r>
              <a:rPr lang="es-ES" altLang="zh-CN" sz="2000" i="1" dirty="0">
                <a:solidFill>
                  <a:srgbClr val="0070C0"/>
                </a:solidFill>
              </a:rPr>
              <a:t>__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sp>
        <p:nvSpPr>
          <p:cNvPr id="19" name="文本框 18"/>
          <p:cNvSpPr txBox="1"/>
          <p:nvPr/>
        </p:nvSpPr>
        <p:spPr>
          <a:xfrm>
            <a:off x="8847524" y="4436563"/>
            <a:ext cx="2494721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6 Vincent y Pierre son de </a:t>
            </a:r>
            <a:r>
              <a:rPr lang="en-US" altLang="zh-CN" sz="2000" dirty="0" err="1"/>
              <a:t>París</a:t>
            </a:r>
            <a:r>
              <a:rPr lang="en-US" altLang="zh-CN" sz="2000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Son</a:t>
            </a:r>
            <a:r>
              <a:rPr lang="en-US" altLang="zh-CN" sz="2000" i="1" dirty="0">
                <a:solidFill>
                  <a:srgbClr val="0070C0"/>
                </a:solidFill>
              </a:rPr>
              <a:t> </a:t>
            </a:r>
            <a:r>
              <a:rPr lang="es-ES" altLang="zh-CN" sz="2000" i="1" dirty="0">
                <a:solidFill>
                  <a:srgbClr val="0070C0"/>
                </a:solidFill>
              </a:rPr>
              <a:t>_frances</a:t>
            </a:r>
            <a:r>
              <a:rPr lang="es-ES" altLang="zh-CN" sz="2000" i="1" dirty="0">
                <a:solidFill>
                  <a:srgbClr val="FF0066"/>
                </a:solidFill>
              </a:rPr>
              <a:t>es</a:t>
            </a:r>
            <a:r>
              <a:rPr lang="es-ES" altLang="zh-CN" sz="2000" i="1" dirty="0">
                <a:solidFill>
                  <a:srgbClr val="0070C0"/>
                </a:solidFill>
              </a:rPr>
              <a:t>_____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7" y="1184897"/>
            <a:ext cx="1007643" cy="690422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7" y="2953268"/>
            <a:ext cx="1081992" cy="667612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7" y="4410172"/>
            <a:ext cx="1088075" cy="732786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368" y="1124492"/>
            <a:ext cx="979408" cy="663178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969" y="2986212"/>
            <a:ext cx="1098206" cy="57960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3008" y="4481050"/>
            <a:ext cx="1070768" cy="694177"/>
          </a:xfrm>
          <a:prstGeom prst="rect">
            <a:avLst/>
          </a:prstGeom>
        </p:spPr>
      </p:pic>
      <p:sp>
        <p:nvSpPr>
          <p:cNvPr id="26" name="圆角矩形 25"/>
          <p:cNvSpPr/>
          <p:nvPr/>
        </p:nvSpPr>
        <p:spPr>
          <a:xfrm>
            <a:off x="419096" y="82266"/>
            <a:ext cx="3937751" cy="539288"/>
          </a:xfrm>
          <a:prstGeom prst="roundRect">
            <a:avLst/>
          </a:prstGeom>
          <a:solidFill>
            <a:srgbClr val="CC33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0000" endA="300" endPos="5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华文彩云" panose="02010800040101010101" pitchFamily="2" charset="-122"/>
                <a:ea typeface="华文彩云" panose="02010800040101010101" pitchFamily="2" charset="-122"/>
              </a:rPr>
              <a:t>看介绍和照片，写国籍</a:t>
            </a:r>
          </a:p>
        </p:txBody>
      </p:sp>
    </p:spTree>
    <p:extLst>
      <p:ext uri="{BB962C8B-B14F-4D97-AF65-F5344CB8AC3E}">
        <p14:creationId xmlns:p14="http://schemas.microsoft.com/office/powerpoint/2010/main" val="105441198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8422" y="891722"/>
            <a:ext cx="3843366" cy="1128721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2469875" y="891722"/>
            <a:ext cx="2494721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1 Tim </a:t>
            </a:r>
            <a:r>
              <a:rPr lang="en-US" altLang="zh-CN" sz="2000" dirty="0" err="1"/>
              <a:t>es</a:t>
            </a:r>
            <a:r>
              <a:rPr lang="en-US" altLang="zh-CN" sz="2000" dirty="0"/>
              <a:t> de </a:t>
            </a:r>
            <a:r>
              <a:rPr lang="en-US" altLang="zh-CN" sz="2000" dirty="0" err="1"/>
              <a:t>Londres</a:t>
            </a:r>
            <a:r>
              <a:rPr lang="en-US" altLang="zh-CN" sz="20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</a:t>
            </a:r>
            <a:r>
              <a:rPr lang="en-US" altLang="zh-CN" sz="2000" dirty="0" err="1"/>
              <a:t>Es</a:t>
            </a:r>
            <a:r>
              <a:rPr lang="en-US" altLang="zh-CN" sz="2000" i="1" dirty="0">
                <a:solidFill>
                  <a:srgbClr val="0070C0"/>
                </a:solidFill>
              </a:rPr>
              <a:t> </a:t>
            </a:r>
            <a:r>
              <a:rPr lang="es-ES" altLang="zh-CN" sz="2000" i="1" dirty="0">
                <a:solidFill>
                  <a:srgbClr val="0070C0"/>
                </a:solidFill>
              </a:rPr>
              <a:t>inglés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587" y="2646185"/>
            <a:ext cx="2085990" cy="1138246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2566458" y="2707476"/>
            <a:ext cx="2494721" cy="101566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2 </a:t>
            </a:r>
            <a:r>
              <a:rPr lang="en-US" altLang="zh-CN" sz="2000" dirty="0" err="1"/>
              <a:t>Katrin</a:t>
            </a:r>
            <a:r>
              <a:rPr lang="en-US" altLang="zh-CN" sz="2000" dirty="0"/>
              <a:t> </a:t>
            </a:r>
            <a:r>
              <a:rPr lang="en-US" altLang="zh-CN" sz="2000" dirty="0" err="1"/>
              <a:t>es</a:t>
            </a:r>
            <a:r>
              <a:rPr lang="en-US" altLang="zh-CN" sz="2000" dirty="0"/>
              <a:t> de </a:t>
            </a:r>
            <a:r>
              <a:rPr lang="en-US" altLang="zh-CN" sz="2000" dirty="0" err="1"/>
              <a:t>Múnich</a:t>
            </a:r>
            <a:r>
              <a:rPr lang="en-US" altLang="zh-CN" sz="2000" dirty="0"/>
              <a:t>.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   </a:t>
            </a:r>
            <a:r>
              <a:rPr lang="en-US" altLang="zh-CN" sz="2000" dirty="0" err="1"/>
              <a:t>Es</a:t>
            </a:r>
            <a:r>
              <a:rPr lang="en-US" altLang="zh-CN" sz="2000" i="1" dirty="0">
                <a:solidFill>
                  <a:srgbClr val="0070C0"/>
                </a:solidFill>
              </a:rPr>
              <a:t> </a:t>
            </a:r>
            <a:r>
              <a:rPr lang="es-ES" altLang="zh-CN" sz="2000" i="1" dirty="0">
                <a:solidFill>
                  <a:srgbClr val="0070C0"/>
                </a:solidFill>
              </a:rPr>
              <a:t>________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399" y="4124941"/>
            <a:ext cx="2062178" cy="1152533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46172" y="879815"/>
            <a:ext cx="3619526" cy="1152533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148" y="2707476"/>
            <a:ext cx="3952904" cy="1057283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34148" y="4375180"/>
            <a:ext cx="3933854" cy="1119196"/>
          </a:xfrm>
          <a:prstGeom prst="rect">
            <a:avLst/>
          </a:prstGeom>
        </p:spPr>
      </p:pic>
      <p:sp>
        <p:nvSpPr>
          <p:cNvPr id="16" name="文本框 15"/>
          <p:cNvSpPr txBox="1"/>
          <p:nvPr/>
        </p:nvSpPr>
        <p:spPr>
          <a:xfrm>
            <a:off x="2601699" y="4375180"/>
            <a:ext cx="2494721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3 Gustavo y Fernando son de Buenos Aires.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Son </a:t>
            </a:r>
            <a:r>
              <a:rPr lang="es-ES" altLang="zh-CN" sz="2000" i="1" dirty="0">
                <a:solidFill>
                  <a:srgbClr val="0070C0"/>
                </a:solidFill>
              </a:rPr>
              <a:t>_________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sp>
        <p:nvSpPr>
          <p:cNvPr id="17" name="文本框 16"/>
          <p:cNvSpPr txBox="1"/>
          <p:nvPr/>
        </p:nvSpPr>
        <p:spPr>
          <a:xfrm>
            <a:off x="8893776" y="833756"/>
            <a:ext cx="2494721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4 Sara y Roberta son de Florencia. 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Son</a:t>
            </a:r>
            <a:r>
              <a:rPr lang="en-US" altLang="zh-CN" sz="2000" i="1" dirty="0">
                <a:solidFill>
                  <a:srgbClr val="0070C0"/>
                </a:solidFill>
              </a:rPr>
              <a:t> </a:t>
            </a:r>
            <a:r>
              <a:rPr lang="es-ES" altLang="zh-CN" sz="2000" i="1" dirty="0">
                <a:solidFill>
                  <a:srgbClr val="0070C0"/>
                </a:solidFill>
              </a:rPr>
              <a:t>___________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sp>
        <p:nvSpPr>
          <p:cNvPr id="18" name="文本框 17"/>
          <p:cNvSpPr txBox="1"/>
          <p:nvPr/>
        </p:nvSpPr>
        <p:spPr>
          <a:xfrm>
            <a:off x="8951022" y="2642769"/>
            <a:ext cx="2960608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5 Tom, Mary y Jennifer son de San Francisco. 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Son</a:t>
            </a:r>
            <a:r>
              <a:rPr lang="en-US" altLang="zh-CN" sz="2000" i="1" dirty="0">
                <a:solidFill>
                  <a:srgbClr val="0070C0"/>
                </a:solidFill>
              </a:rPr>
              <a:t> </a:t>
            </a:r>
            <a:r>
              <a:rPr lang="es-ES" altLang="zh-CN" sz="2000" i="1" dirty="0">
                <a:solidFill>
                  <a:srgbClr val="0070C0"/>
                </a:solidFill>
              </a:rPr>
              <a:t>___________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sp>
        <p:nvSpPr>
          <p:cNvPr id="19" name="文本框 18"/>
          <p:cNvSpPr txBox="1"/>
          <p:nvPr/>
        </p:nvSpPr>
        <p:spPr>
          <a:xfrm>
            <a:off x="8847524" y="4436563"/>
            <a:ext cx="2494721" cy="1477328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000" dirty="0"/>
              <a:t>6 Vincent y Pierre son de </a:t>
            </a:r>
            <a:r>
              <a:rPr lang="en-US" altLang="zh-CN" sz="2000" dirty="0" err="1"/>
              <a:t>París</a:t>
            </a:r>
            <a:r>
              <a:rPr lang="en-US" altLang="zh-CN" sz="2000" dirty="0"/>
              <a:t>. </a:t>
            </a:r>
          </a:p>
          <a:p>
            <a:pPr>
              <a:lnSpc>
                <a:spcPct val="150000"/>
              </a:lnSpc>
            </a:pPr>
            <a:r>
              <a:rPr lang="en-US" altLang="zh-CN" sz="2000" dirty="0"/>
              <a:t>Son</a:t>
            </a:r>
            <a:r>
              <a:rPr lang="en-US" altLang="zh-CN" sz="2000" i="1" dirty="0">
                <a:solidFill>
                  <a:srgbClr val="0070C0"/>
                </a:solidFill>
              </a:rPr>
              <a:t> </a:t>
            </a:r>
            <a:r>
              <a:rPr lang="es-ES" altLang="zh-CN" sz="2000" i="1" dirty="0">
                <a:solidFill>
                  <a:srgbClr val="0070C0"/>
                </a:solidFill>
              </a:rPr>
              <a:t>_____________</a:t>
            </a:r>
            <a:r>
              <a:rPr lang="es-ES" altLang="zh-CN" sz="2000" dirty="0"/>
              <a:t>. </a:t>
            </a:r>
            <a:endParaRPr lang="zh-CN" altLang="en-US" sz="2000" dirty="0"/>
          </a:p>
        </p:txBody>
      </p:sp>
      <p:pic>
        <p:nvPicPr>
          <p:cNvPr id="20" name="图片 19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7" y="1184897"/>
            <a:ext cx="1007643" cy="690422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7" y="2953268"/>
            <a:ext cx="1081992" cy="667612"/>
          </a:xfrm>
          <a:prstGeom prst="rect">
            <a:avLst/>
          </a:prstGeom>
        </p:spPr>
      </p:pic>
      <p:pic>
        <p:nvPicPr>
          <p:cNvPr id="22" name="图片 21"/>
          <p:cNvPicPr>
            <a:picLocks noChangeAspect="1"/>
          </p:cNvPicPr>
          <p:nvPr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9707" y="4410172"/>
            <a:ext cx="1088075" cy="732786"/>
          </a:xfrm>
          <a:prstGeom prst="rect">
            <a:avLst/>
          </a:prstGeom>
        </p:spPr>
      </p:pic>
      <p:pic>
        <p:nvPicPr>
          <p:cNvPr id="23" name="图片 22"/>
          <p:cNvPicPr>
            <a:picLocks noChangeAspect="1"/>
          </p:cNvPicPr>
          <p:nvPr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368" y="1124492"/>
            <a:ext cx="979408" cy="663178"/>
          </a:xfrm>
          <a:prstGeom prst="rect">
            <a:avLst/>
          </a:prstGeom>
        </p:spPr>
      </p:pic>
      <p:pic>
        <p:nvPicPr>
          <p:cNvPr id="24" name="图片 23"/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54969" y="2986212"/>
            <a:ext cx="1098206" cy="579609"/>
          </a:xfrm>
          <a:prstGeom prst="rect">
            <a:avLst/>
          </a:prstGeom>
        </p:spPr>
      </p:pic>
      <p:pic>
        <p:nvPicPr>
          <p:cNvPr id="25" name="图片 24"/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23008" y="4481050"/>
            <a:ext cx="1070768" cy="694177"/>
          </a:xfrm>
          <a:prstGeom prst="rect">
            <a:avLst/>
          </a:prstGeom>
        </p:spPr>
      </p:pic>
      <p:sp>
        <p:nvSpPr>
          <p:cNvPr id="26" name="圆角矩形 25"/>
          <p:cNvSpPr/>
          <p:nvPr/>
        </p:nvSpPr>
        <p:spPr>
          <a:xfrm>
            <a:off x="419096" y="82266"/>
            <a:ext cx="3937751" cy="539288"/>
          </a:xfrm>
          <a:prstGeom prst="roundRect">
            <a:avLst/>
          </a:prstGeom>
          <a:solidFill>
            <a:srgbClr val="CC33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0000" endA="300" endPos="5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华文彩云" panose="02010800040101010101" pitchFamily="2" charset="-122"/>
                <a:ea typeface="华文彩云" panose="02010800040101010101" pitchFamily="2" charset="-122"/>
              </a:rPr>
              <a:t>看介绍和照片，写国籍</a:t>
            </a:r>
          </a:p>
        </p:txBody>
      </p:sp>
    </p:spTree>
    <p:extLst>
      <p:ext uri="{BB962C8B-B14F-4D97-AF65-F5344CB8AC3E}">
        <p14:creationId xmlns:p14="http://schemas.microsoft.com/office/powerpoint/2010/main" val="412440720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73614" y="2525802"/>
            <a:ext cx="10515600" cy="3642101"/>
          </a:xfrm>
        </p:spPr>
        <p:txBody>
          <a:bodyPr>
            <a:normAutofit/>
          </a:bodyPr>
          <a:lstStyle/>
          <a:p>
            <a:pPr>
              <a:buFontTx/>
              <a:buChar char="-"/>
            </a:pPr>
            <a:endParaRPr lang="es-E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n-U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-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 usted profesor</a:t>
            </a:r>
            <a:r>
              <a:rPr lang="en-U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?</a:t>
            </a:r>
          </a:p>
          <a:p>
            <a:pPr>
              <a:buFontTx/>
              <a:buChar char="-"/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Sí, Soy </a:t>
            </a:r>
            <a:r>
              <a:rPr lang="es-ES" altLang="zh-CN" sz="3600" u="sng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profesor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pPr marL="0" indent="0">
              <a:buNone/>
            </a:pPr>
            <a:endParaRPr lang="en-US" altLang="zh-CN" dirty="0"/>
          </a:p>
        </p:txBody>
      </p:sp>
      <p:sp>
        <p:nvSpPr>
          <p:cNvPr id="4" name="圆角矩形 3"/>
          <p:cNvSpPr/>
          <p:nvPr/>
        </p:nvSpPr>
        <p:spPr>
          <a:xfrm>
            <a:off x="724630" y="1851245"/>
            <a:ext cx="2443971" cy="589266"/>
          </a:xfrm>
          <a:prstGeom prst="roundRect">
            <a:avLst/>
          </a:prstGeom>
          <a:solidFill>
            <a:srgbClr val="6699F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latin typeface="华文琥珀" panose="02010800040101010101" pitchFamily="2" charset="-122"/>
                <a:ea typeface="华文琥珀" panose="02010800040101010101" pitchFamily="2" charset="-122"/>
              </a:rPr>
              <a:t>询问职业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958079" y="397588"/>
            <a:ext cx="8592321" cy="708059"/>
            <a:chOff x="1747223" y="4532133"/>
            <a:chExt cx="1773880" cy="304792"/>
          </a:xfrm>
          <a:solidFill>
            <a:schemeClr val="accent6"/>
          </a:solidFill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</p:grpSpPr>
        <p:sp>
          <p:nvSpPr>
            <p:cNvPr id="6" name="圆角矩形 5"/>
            <p:cNvSpPr/>
            <p:nvPr/>
          </p:nvSpPr>
          <p:spPr>
            <a:xfrm>
              <a:off x="1747223" y="4532133"/>
              <a:ext cx="1773880" cy="30479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13" dirty="0"/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894742" y="4541404"/>
              <a:ext cx="1551838" cy="278220"/>
            </a:xfrm>
            <a:prstGeom prst="rect">
              <a:avLst/>
            </a:prstGeom>
            <a:grpFill/>
            <a:ln>
              <a:noFill/>
            </a:ln>
            <a:effectLst>
              <a:outerShdw blurRad="44450" dist="27940" dir="5400000" algn="ctr">
                <a:srgbClr val="000000">
                  <a:alpha val="32000"/>
                </a:srgbClr>
              </a:outerShdw>
            </a:effectLst>
            <a:sp3d>
              <a:bevelT w="190500" h="38100"/>
            </a:sp3d>
          </p:spPr>
          <p:txBody>
            <a:bodyPr wrap="square" rtlCol="0">
              <a:spAutoFit/>
            </a:bodyPr>
            <a:lstStyle/>
            <a:p>
              <a:pPr algn="ctr"/>
              <a:r>
                <a:rPr lang="es-ES" altLang="zh-CN" sz="3600" dirty="0">
                  <a:solidFill>
                    <a:schemeClr val="bg1"/>
                  </a:solidFill>
                  <a:latin typeface="Kristen ITC" panose="03050502040202030202" pitchFamily="66" charset="0"/>
                </a:rPr>
                <a:t>¿Eres profesor</a:t>
              </a:r>
              <a:r>
                <a:rPr lang="es-ES" altLang="zh-CN" sz="3600" b="1" dirty="0">
                  <a:solidFill>
                    <a:schemeClr val="bg1"/>
                  </a:solidFill>
                  <a:latin typeface="Kristen ITC" panose="03050502040202030202" pitchFamily="66" charset="0"/>
                  <a:ea typeface="华文彩云" panose="02010800040101010101" pitchFamily="2" charset="-122"/>
                </a:rPr>
                <a:t>? </a:t>
              </a:r>
              <a:r>
                <a:rPr lang="zh-CN" altLang="en-US" sz="3600" b="1" dirty="0">
                  <a:solidFill>
                    <a:schemeClr val="bg1"/>
                  </a:solidFill>
                  <a:latin typeface="Kristen ITC" panose="03050502040202030202" pitchFamily="66" charset="0"/>
                  <a:ea typeface="华文彩云" panose="02010800040101010101" pitchFamily="2" charset="-122"/>
                </a:rPr>
                <a:t>你是教师吗？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2878013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2348871" y="1710754"/>
            <a:ext cx="720000" cy="72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FCFCF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思源黑体 CN Normal" panose="020B0400000000000000" pitchFamily="34" charset="-122"/>
              </a:rPr>
              <a:t>1</a:t>
            </a:r>
            <a:endParaRPr lang="zh-CN" altLang="en-US" sz="3200" dirty="0">
              <a:solidFill>
                <a:srgbClr val="FCFCFC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2348871" y="3517358"/>
            <a:ext cx="720000" cy="72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FCFCF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2</a:t>
            </a:r>
            <a:endParaRPr lang="zh-CN" altLang="en-US" sz="3200" dirty="0">
              <a:solidFill>
                <a:srgbClr val="FCFCFC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9" name="矩形 4"/>
          <p:cNvSpPr>
            <a:spLocks noChangeArrowheads="1"/>
          </p:cNvSpPr>
          <p:nvPr/>
        </p:nvSpPr>
        <p:spPr bwMode="auto">
          <a:xfrm>
            <a:off x="1413852" y="112287"/>
            <a:ext cx="888966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s-E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Lección 3</a:t>
            </a:r>
          </a:p>
          <a:p>
            <a:pPr algn="ctr"/>
            <a:r>
              <a:rPr lang="zh-CN" altLang="en-US" sz="3600" dirty="0">
                <a:solidFill>
                  <a:schemeClr val="accent1"/>
                </a:solidFill>
                <a:latin typeface="+mj-ea"/>
                <a:ea typeface="+mj-ea"/>
                <a:sym typeface="微软雅黑" pitchFamily="34" charset="-122"/>
              </a:rPr>
              <a:t>第三课</a:t>
            </a:r>
            <a:endParaRPr lang="zh-CN" altLang="en-US" sz="3600" b="1" dirty="0">
              <a:solidFill>
                <a:schemeClr val="accent1"/>
              </a:solidFill>
              <a:latin typeface="+mj-ea"/>
              <a:ea typeface="+mj-ea"/>
              <a:sym typeface="微软雅黑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503472" y="3652583"/>
            <a:ext cx="55194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关于国籍和职业的询问和回答</a:t>
            </a:r>
          </a:p>
        </p:txBody>
      </p:sp>
      <p:sp>
        <p:nvSpPr>
          <p:cNvPr id="20" name="矩形 19"/>
          <p:cNvSpPr/>
          <p:nvPr/>
        </p:nvSpPr>
        <p:spPr>
          <a:xfrm>
            <a:off x="3598722" y="1778366"/>
            <a:ext cx="440862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辅音字母 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c,z,ch,d,b</a:t>
            </a:r>
            <a:endParaRPr lang="en-US" altLang="zh-CN" sz="32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sz="3200" dirty="0"/>
          </a:p>
        </p:txBody>
      </p:sp>
      <p:sp>
        <p:nvSpPr>
          <p:cNvPr id="11" name="椭圆 10"/>
          <p:cNvSpPr/>
          <p:nvPr/>
        </p:nvSpPr>
        <p:spPr>
          <a:xfrm>
            <a:off x="2348871" y="5192211"/>
            <a:ext cx="720000" cy="72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altLang="zh-CN" sz="3200" dirty="0">
                <a:solidFill>
                  <a:srgbClr val="FCFCF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3</a:t>
            </a:r>
            <a:endParaRPr lang="zh-CN" altLang="en-US" sz="3200" dirty="0">
              <a:solidFill>
                <a:srgbClr val="FCFCFC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46322" y="5259823"/>
            <a:ext cx="551946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关于所掌握语言的询问和回答</a:t>
            </a:r>
          </a:p>
        </p:txBody>
      </p:sp>
    </p:spTree>
    <p:extLst>
      <p:ext uri="{BB962C8B-B14F-4D97-AF65-F5344CB8AC3E}">
        <p14:creationId xmlns:p14="http://schemas.microsoft.com/office/powerpoint/2010/main" val="85863118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>
            <a:spLocks noChangeArrowheads="1"/>
          </p:cNvSpPr>
          <p:nvPr/>
        </p:nvSpPr>
        <p:spPr bwMode="auto">
          <a:xfrm>
            <a:off x="318574" y="135077"/>
            <a:ext cx="6489730" cy="584775"/>
          </a:xfrm>
          <a:prstGeom prst="rect">
            <a:avLst/>
          </a:prstGeom>
          <a:solidFill>
            <a:srgbClr val="FFFFCC"/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/>
        </p:spPr>
        <p:txBody>
          <a:bodyPr wrap="square">
            <a:spAutoFit/>
          </a:bodyPr>
          <a:lstStyle/>
          <a:p>
            <a:r>
              <a:rPr lang="zh-CN" altLang="en-US" sz="3200" b="1" dirty="0">
                <a:solidFill>
                  <a:schemeClr val="accent1"/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微软雅黑" pitchFamily="34" charset="-122"/>
              </a:rPr>
              <a:t>看对话，找出更多询问职业的表达。</a:t>
            </a:r>
            <a:endParaRPr lang="es-ES" altLang="zh-CN" sz="2400" b="1" dirty="0">
              <a:solidFill>
                <a:schemeClr val="accent2"/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微软雅黑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768317" y="1127893"/>
            <a:ext cx="6327869" cy="5262979"/>
          </a:xfrm>
          <a:prstGeom prst="rect">
            <a:avLst/>
          </a:prstGeom>
          <a:pattFill prst="dashUpDiag">
            <a:fgClr>
              <a:schemeClr val="accent2">
                <a:lumMod val="60000"/>
                <a:lumOff val="40000"/>
              </a:schemeClr>
            </a:fgClr>
            <a:bgClr>
              <a:schemeClr val="bg1"/>
            </a:bgClr>
          </a:pattFill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s-ES" altLang="zh-CN" sz="32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◘</a:t>
            </a:r>
            <a:r>
              <a:rPr lang="es-ES" altLang="zh-CN" sz="2000" dirty="0">
                <a:solidFill>
                  <a:srgbClr val="00206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s-ES" altLang="zh-CN" sz="3200" dirty="0">
                <a:solidFill>
                  <a:srgbClr val="00206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¿Qué haces? ¿Trabajas? </a:t>
            </a:r>
          </a:p>
          <a:p>
            <a:pPr>
              <a:lnSpc>
                <a:spcPct val="150000"/>
              </a:lnSpc>
            </a:pPr>
            <a:r>
              <a:rPr lang="es-ES" altLang="zh-CN" sz="3200" dirty="0">
                <a:solidFill>
                  <a:srgbClr val="00206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♦ No, no trabajo, estudio. </a:t>
            </a:r>
          </a:p>
          <a:p>
            <a:pPr>
              <a:lnSpc>
                <a:spcPct val="150000"/>
              </a:lnSpc>
            </a:pPr>
            <a:r>
              <a:rPr lang="es-ES" altLang="zh-CN" sz="3200" dirty="0">
                <a:solidFill>
                  <a:srgbClr val="00206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◘ ¿Y qué estudias?</a:t>
            </a:r>
          </a:p>
          <a:p>
            <a:pPr>
              <a:lnSpc>
                <a:spcPct val="150000"/>
              </a:lnSpc>
            </a:pPr>
            <a:r>
              <a:rPr lang="es-ES" altLang="zh-CN" sz="3200" dirty="0">
                <a:solidFill>
                  <a:srgbClr val="00206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♦ Medicina.</a:t>
            </a:r>
          </a:p>
          <a:p>
            <a:pPr>
              <a:lnSpc>
                <a:spcPct val="150000"/>
              </a:lnSpc>
            </a:pPr>
            <a:r>
              <a:rPr lang="es-ES" altLang="zh-CN" sz="3200" dirty="0">
                <a:solidFill>
                  <a:srgbClr val="00206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◘ ¿Ah, sí? ¡Qué interesante!</a:t>
            </a:r>
          </a:p>
          <a:p>
            <a:pPr>
              <a:lnSpc>
                <a:spcPct val="150000"/>
              </a:lnSpc>
            </a:pPr>
            <a:r>
              <a:rPr lang="es-ES" altLang="zh-CN" sz="3200" dirty="0">
                <a:solidFill>
                  <a:srgbClr val="00206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♦¿Y tú? ¿A qué te dedicas?</a:t>
            </a:r>
          </a:p>
          <a:p>
            <a:pPr>
              <a:lnSpc>
                <a:spcPct val="150000"/>
              </a:lnSpc>
            </a:pPr>
            <a:r>
              <a:rPr lang="es-ES" altLang="zh-CN" sz="3200" dirty="0">
                <a:solidFill>
                  <a:srgbClr val="002060"/>
                </a:solidFill>
                <a:latin typeface="MV Boli" panose="02000500030200090000" pitchFamily="2" charset="0"/>
                <a:cs typeface="MV Boli" panose="02000500030200090000" pitchFamily="2" charset="0"/>
              </a:rPr>
              <a:t>◘ Yo soy ingeniero. </a:t>
            </a:r>
          </a:p>
        </p:txBody>
      </p:sp>
    </p:spTree>
    <p:extLst>
      <p:ext uri="{BB962C8B-B14F-4D97-AF65-F5344CB8AC3E}">
        <p14:creationId xmlns:p14="http://schemas.microsoft.com/office/powerpoint/2010/main" val="222664819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006165" y="1559859"/>
            <a:ext cx="5755341" cy="2970306"/>
          </a:xfrm>
          <a:ln w="38100">
            <a:solidFill>
              <a:srgbClr val="993366"/>
            </a:solidFill>
          </a:ln>
          <a:effectLst>
            <a:reflection blurRad="6350" stA="50000" endA="300" endPos="55500" dist="50800" dir="5400000" sy="-100000" algn="bl" rotWithShape="0"/>
          </a:effectLst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s-ES" altLang="zh-CN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¿Eres xxxx?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s-ES" altLang="zh-CN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¿Qué haces?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s-ES" altLang="zh-CN" sz="3200" b="1" dirty="0">
                <a:solidFill>
                  <a:schemeClr val="accent2"/>
                </a:solidFill>
                <a:latin typeface="Lucida Console" panose="020B0609040504020204" pitchFamily="49" charset="0"/>
              </a:rPr>
              <a:t>¿A qué te dedicas?</a:t>
            </a:r>
            <a:endParaRPr lang="en-US" altLang="zh-CN" sz="3200" b="1" dirty="0">
              <a:solidFill>
                <a:schemeClr val="accent2"/>
              </a:solidFill>
              <a:latin typeface="Lucida Console" panose="020B0609040504020204" pitchFamily="49" charset="0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745514" y="396851"/>
            <a:ext cx="2443971" cy="589266"/>
          </a:xfrm>
          <a:prstGeom prst="roundRect">
            <a:avLst/>
          </a:prstGeom>
          <a:solidFill>
            <a:srgbClr val="6699F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latin typeface="华文琥珀" panose="02010800040101010101" pitchFamily="2" charset="-122"/>
                <a:ea typeface="华文琥珀" panose="02010800040101010101" pitchFamily="2" charset="-122"/>
              </a:rPr>
              <a:t>询问职业</a:t>
            </a:r>
          </a:p>
        </p:txBody>
      </p:sp>
    </p:spTree>
    <p:extLst>
      <p:ext uri="{BB962C8B-B14F-4D97-AF65-F5344CB8AC3E}">
        <p14:creationId xmlns:p14="http://schemas.microsoft.com/office/powerpoint/2010/main" val="66793551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9573010"/>
              </p:ext>
            </p:extLst>
          </p:nvPr>
        </p:nvGraphicFramePr>
        <p:xfrm>
          <a:off x="1613543" y="2300493"/>
          <a:ext cx="8491352" cy="2622466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305841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3293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777833">
                <a:tc>
                  <a:txBody>
                    <a:bodyPr/>
                    <a:lstStyle/>
                    <a:p>
                      <a:r>
                        <a:rPr lang="en-US" altLang="zh-CN" sz="3200" b="1" dirty="0" err="1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Yo</a:t>
                      </a:r>
                      <a:r>
                        <a:rPr lang="en-US" altLang="zh-CN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+mj-ea"/>
                        </a:rPr>
                        <a:t>  </a:t>
                      </a:r>
                      <a:r>
                        <a:rPr lang="zh-CN" altLang="en-US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我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altLang="zh-CN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   habl</a:t>
                      </a:r>
                      <a:r>
                        <a:rPr lang="es-ES" altLang="zh-CN" sz="3200" b="1" dirty="0">
                          <a:solidFill>
                            <a:srgbClr val="FF0066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o</a:t>
                      </a:r>
                      <a:r>
                        <a:rPr lang="es-ES" altLang="zh-CN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    </a:t>
                      </a:r>
                      <a:r>
                        <a:rPr lang="zh-CN" altLang="en-US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我说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77833">
                <a:tc>
                  <a:txBody>
                    <a:bodyPr/>
                    <a:lstStyle/>
                    <a:p>
                      <a:r>
                        <a:rPr lang="es-ES" altLang="zh-CN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Tú </a:t>
                      </a:r>
                      <a:r>
                        <a:rPr lang="es-ES" altLang="zh-CN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zh-CN" altLang="en-US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你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altLang="zh-CN" sz="3200" b="1" baseline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   habl</a:t>
                      </a:r>
                      <a:r>
                        <a:rPr lang="es-ES" altLang="zh-CN" sz="3200" b="1" baseline="0" dirty="0">
                          <a:solidFill>
                            <a:srgbClr val="FF0066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as</a:t>
                      </a:r>
                      <a:r>
                        <a:rPr lang="es-ES" altLang="zh-CN" sz="3200" b="1" baseline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zh-CN" altLang="en-US" sz="3200" b="1" baseline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你说</a:t>
                      </a:r>
                      <a:endParaRPr lang="zh-CN" altLang="en-US" sz="32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77833">
                <a:tc>
                  <a:txBody>
                    <a:bodyPr/>
                    <a:lstStyle/>
                    <a:p>
                      <a:r>
                        <a:rPr lang="es-ES" altLang="zh-CN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Él/ella/usted</a:t>
                      </a:r>
                    </a:p>
                    <a:p>
                      <a:r>
                        <a:rPr lang="zh-CN" altLang="en-US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他</a:t>
                      </a:r>
                      <a:r>
                        <a:rPr lang="en-US" altLang="zh-CN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/</a:t>
                      </a:r>
                      <a:r>
                        <a:rPr lang="zh-CN" altLang="en-US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她</a:t>
                      </a:r>
                      <a:r>
                        <a:rPr lang="en-US" altLang="zh-CN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/</a:t>
                      </a:r>
                      <a:r>
                        <a:rPr lang="zh-CN" altLang="en-US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ES" altLang="zh-CN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   habl</a:t>
                      </a:r>
                      <a:r>
                        <a:rPr lang="es-ES" altLang="zh-CN" sz="3200" b="1" dirty="0">
                          <a:solidFill>
                            <a:srgbClr val="FF0066"/>
                          </a:solidFill>
                          <a:latin typeface="Times New Roman" panose="02020603050405020304" pitchFamily="18" charset="0"/>
                          <a:ea typeface="+mj-ea"/>
                          <a:cs typeface="Times New Roman" panose="02020603050405020304" pitchFamily="18" charset="0"/>
                        </a:rPr>
                        <a:t>a</a:t>
                      </a:r>
                      <a:r>
                        <a:rPr lang="es-ES" altLang="zh-CN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j-ea"/>
                          <a:ea typeface="+mj-ea"/>
                        </a:rPr>
                        <a:t>  </a:t>
                      </a:r>
                      <a:r>
                        <a:rPr lang="zh-CN" altLang="en-US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他说</a:t>
                      </a:r>
                      <a:r>
                        <a:rPr lang="en-US" altLang="zh-CN" sz="3200" b="1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/</a:t>
                      </a:r>
                      <a:r>
                        <a:rPr lang="en-US" altLang="zh-CN" sz="3200" b="1" baseline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 </a:t>
                      </a:r>
                      <a:r>
                        <a:rPr lang="zh-CN" altLang="en-US" sz="3200" b="1" baseline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她说</a:t>
                      </a:r>
                      <a:r>
                        <a:rPr lang="en-US" altLang="zh-CN" sz="3200" b="1" baseline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/</a:t>
                      </a:r>
                      <a:r>
                        <a:rPr lang="zh-CN" altLang="en-US" sz="3200" b="1" baseline="0" dirty="0">
                          <a:solidFill>
                            <a:schemeClr val="tx2">
                              <a:lumMod val="50000"/>
                            </a:schemeClr>
                          </a:solidFill>
                          <a:latin typeface="+mn-ea"/>
                          <a:ea typeface="+mn-ea"/>
                        </a:rPr>
                        <a:t>您说</a:t>
                      </a:r>
                      <a:endParaRPr lang="zh-CN" altLang="en-US" sz="3200" b="1" dirty="0">
                        <a:solidFill>
                          <a:schemeClr val="tx2">
                            <a:lumMod val="50000"/>
                          </a:schemeClr>
                        </a:solidFill>
                        <a:latin typeface="+mn-ea"/>
                        <a:ea typeface="+mn-ea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4" name="圆角矩形 3"/>
          <p:cNvSpPr/>
          <p:nvPr/>
        </p:nvSpPr>
        <p:spPr>
          <a:xfrm>
            <a:off x="1250729" y="415894"/>
            <a:ext cx="3520967" cy="751490"/>
          </a:xfrm>
          <a:prstGeom prst="roundRect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4000" dirty="0"/>
              <a:t>动词</a:t>
            </a:r>
            <a:r>
              <a:rPr lang="es-ES" altLang="zh-CN" sz="4000" dirty="0"/>
              <a:t>hablar</a:t>
            </a:r>
            <a:endParaRPr lang="zh-CN" altLang="en-US" sz="4000" dirty="0"/>
          </a:p>
        </p:txBody>
      </p:sp>
    </p:spTree>
    <p:extLst>
      <p:ext uri="{BB962C8B-B14F-4D97-AF65-F5344CB8AC3E}">
        <p14:creationId xmlns:p14="http://schemas.microsoft.com/office/powerpoint/2010/main" val="107394710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ES" altLang="zh-CN" dirty="0"/>
          </a:p>
          <a:p>
            <a:endParaRPr lang="es-ES" altLang="zh-CN" dirty="0"/>
          </a:p>
          <a:p>
            <a:pPr marL="0" indent="0">
              <a:lnSpc>
                <a:spcPct val="150000"/>
              </a:lnSpc>
              <a:buNone/>
            </a:pPr>
            <a:r>
              <a:rPr lang="es-ES" altLang="zh-CN" sz="36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-¿Qué lenguas hablas?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s-ES" altLang="zh-CN" sz="3600" dirty="0">
                <a:solidFill>
                  <a:schemeClr val="accent6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-Hablo chino y español. </a:t>
            </a:r>
            <a:endParaRPr lang="zh-CN" altLang="en-US" sz="3600" dirty="0">
              <a:solidFill>
                <a:schemeClr val="accent6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933351" y="748002"/>
            <a:ext cx="3559136" cy="589266"/>
          </a:xfrm>
          <a:prstGeom prst="roundRect">
            <a:avLst/>
          </a:prstGeom>
          <a:solidFill>
            <a:srgbClr val="6699FF"/>
          </a:solidFill>
          <a:ln>
            <a:noFill/>
          </a:ln>
          <a:effectLst/>
          <a:scene3d>
            <a:camera prst="orthographicFront">
              <a:rot lat="0" lon="0" rev="0"/>
            </a:camera>
            <a:lightRig rig="glow" dir="t">
              <a:rot lat="0" lon="0" rev="14100000"/>
            </a:lightRig>
          </a:scene3d>
          <a:sp3d prstMaterial="softEdge">
            <a:bevelT w="127000" prst="artDeco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latin typeface="华文琥珀" panose="02010800040101010101" pitchFamily="2" charset="-122"/>
                <a:ea typeface="华文琥珀" panose="02010800040101010101" pitchFamily="2" charset="-122"/>
              </a:rPr>
              <a:t>询问所讲的语言</a:t>
            </a:r>
          </a:p>
        </p:txBody>
      </p:sp>
      <p:sp>
        <p:nvSpPr>
          <p:cNvPr id="6" name="椭圆形标注 5"/>
          <p:cNvSpPr/>
          <p:nvPr/>
        </p:nvSpPr>
        <p:spPr>
          <a:xfrm rot="1279970">
            <a:off x="6220282" y="1872960"/>
            <a:ext cx="3314179" cy="1959596"/>
          </a:xfrm>
          <a:prstGeom prst="wedgeEllipseCallout">
            <a:avLst/>
          </a:prstGeom>
          <a:solidFill>
            <a:srgbClr val="FF5050"/>
          </a:solidFill>
          <a:ln>
            <a:noFill/>
          </a:ln>
          <a:effectLst>
            <a:glow rad="63500">
              <a:schemeClr val="accent4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2800" dirty="0">
                <a:latin typeface="华文彩云" panose="02010800040101010101" pitchFamily="2" charset="-122"/>
                <a:ea typeface="华文彩云" panose="02010800040101010101" pitchFamily="2" charset="-122"/>
                <a:cs typeface="MV Boli" panose="02000500030200090000" pitchFamily="2" charset="0"/>
              </a:rPr>
              <a:t>语言的名称和国籍的名称相同哦！</a:t>
            </a:r>
          </a:p>
        </p:txBody>
      </p:sp>
    </p:spTree>
    <p:extLst>
      <p:ext uri="{BB962C8B-B14F-4D97-AF65-F5344CB8AC3E}">
        <p14:creationId xmlns:p14="http://schemas.microsoft.com/office/powerpoint/2010/main" val="34062906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47973" y="1052996"/>
            <a:ext cx="11167820" cy="4882855"/>
          </a:xfrm>
        </p:spPr>
        <p:txBody>
          <a:bodyPr/>
          <a:lstStyle/>
          <a:p>
            <a:pPr marL="0" indent="0">
              <a:buNone/>
            </a:pPr>
            <a:r>
              <a:rPr lang="es-E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Rosa: 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Hola, Zijie. ¿De dónde eres?</a:t>
            </a:r>
          </a:p>
          <a:p>
            <a:pPr marL="0" indent="0">
              <a:buNone/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s-E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Zijie: 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Soy de China. ¿Y tú?</a:t>
            </a:r>
          </a:p>
          <a:p>
            <a:pPr marL="0" indent="0">
              <a:buNone/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s-E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Rosa: 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Soy suiza. ¿Qué lenguas hablas?</a:t>
            </a:r>
          </a:p>
          <a:p>
            <a:pPr marL="0" indent="0">
              <a:buNone/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s-E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Zijie: 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Hablo chino y español. ¿Qué lenguas hablas tú?</a:t>
            </a:r>
          </a:p>
          <a:p>
            <a:pPr marL="0" indent="0">
              <a:buNone/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s-E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Rosa: 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Hablo alemán, francés y español. </a:t>
            </a:r>
          </a:p>
          <a:p>
            <a:pPr marL="0" indent="0">
              <a:buNone/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         ¿Y Baowen habla español?</a:t>
            </a:r>
          </a:p>
          <a:p>
            <a:pPr marL="0" indent="0">
              <a:buNone/>
            </a:pPr>
            <a:r>
              <a:rPr lang="es-ES" altLang="zh-CN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  Zijie: </a:t>
            </a: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Sí, Baowen habla español, inglés y chino. </a:t>
            </a:r>
          </a:p>
          <a:p>
            <a:endParaRPr lang="es-ES" altLang="zh-CN" dirty="0"/>
          </a:p>
          <a:p>
            <a:pPr marL="0" indent="0">
              <a:buNone/>
            </a:pPr>
            <a:endParaRPr lang="zh-CN" altLang="en-US" dirty="0"/>
          </a:p>
        </p:txBody>
      </p:sp>
      <p:pic>
        <p:nvPicPr>
          <p:cNvPr id="4" name="28 曲目 2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9914282" y="5783451"/>
            <a:ext cx="304800" cy="30480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379" y="278295"/>
            <a:ext cx="2697112" cy="2647688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7692886" y="93629"/>
            <a:ext cx="1262270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1426310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0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31190" y="1052996"/>
            <a:ext cx="10515600" cy="4510896"/>
          </a:xfrm>
        </p:spPr>
        <p:txBody>
          <a:bodyPr/>
          <a:lstStyle/>
          <a:p>
            <a:pPr marL="0" indent="0">
              <a:buNone/>
            </a:pPr>
            <a:endParaRPr lang="es-ES" altLang="zh-CN" sz="3600" b="1" dirty="0">
              <a:solidFill>
                <a:srgbClr val="0070C0"/>
              </a:solidFill>
            </a:endParaRPr>
          </a:p>
          <a:p>
            <a:pPr marL="0" indent="0">
              <a:buNone/>
            </a:pPr>
            <a:endParaRPr lang="es-ES" altLang="zh-CN" dirty="0"/>
          </a:p>
          <a:p>
            <a:pPr marL="0" indent="0">
              <a:buNone/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-¿Eres coreano?</a:t>
            </a:r>
          </a:p>
          <a:p>
            <a:pPr marL="0" indent="0">
              <a:buNone/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-No, soy chino.</a:t>
            </a:r>
          </a:p>
          <a:p>
            <a:pPr marL="0" indent="0">
              <a:buNone/>
            </a:pPr>
            <a:endParaRPr lang="es-E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indent="0">
              <a:buNone/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-¿Habla usted inglés?</a:t>
            </a:r>
          </a:p>
          <a:p>
            <a:pPr marL="0" indent="0">
              <a:buNone/>
            </a:pPr>
            <a:r>
              <a:rPr lang="es-ES" altLang="zh-CN" sz="3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-No, no hablo inglés. </a:t>
            </a:r>
          </a:p>
          <a:p>
            <a:endParaRPr lang="es-ES" altLang="zh-CN" sz="3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圆角矩形 3"/>
          <p:cNvSpPr/>
          <p:nvPr/>
        </p:nvSpPr>
        <p:spPr>
          <a:xfrm>
            <a:off x="840581" y="677251"/>
            <a:ext cx="1410633" cy="751490"/>
          </a:xfrm>
          <a:prstGeom prst="roundRect">
            <a:avLst/>
          </a:prstGeom>
          <a:solidFill>
            <a:srgbClr val="FFC000"/>
          </a:solidFill>
          <a:ln>
            <a:noFill/>
          </a:ln>
          <a:effectLst>
            <a:outerShdw blurRad="44450" dist="27940" dir="5400000" algn="ctr">
              <a:srgbClr val="000000">
                <a:alpha val="32000"/>
              </a:srgbClr>
            </a:outerShdw>
            <a:reflection blurRad="6350" stA="50000" endA="300" endPos="55000" dir="5400000" sy="-100000" algn="bl" rotWithShape="0"/>
          </a:effectLst>
          <a:scene3d>
            <a:camera prst="orthographicFront">
              <a:rot lat="0" lon="0" rev="0"/>
            </a:camera>
            <a:lightRig rig="balanced" dir="t">
              <a:rot lat="0" lon="0" rev="8700000"/>
            </a:lightRig>
          </a:scene3d>
          <a:sp3d>
            <a:bevelT w="190500" h="38100"/>
          </a:sp3d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3600" dirty="0">
                <a:solidFill>
                  <a:schemeClr val="bg1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否定</a:t>
            </a:r>
          </a:p>
        </p:txBody>
      </p:sp>
    </p:spTree>
    <p:extLst>
      <p:ext uri="{BB962C8B-B14F-4D97-AF65-F5344CB8AC3E}">
        <p14:creationId xmlns:p14="http://schemas.microsoft.com/office/powerpoint/2010/main" val="273912134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122" y="636104"/>
            <a:ext cx="11372531" cy="6137412"/>
          </a:xfrm>
          <a:prstGeom prst="rect">
            <a:avLst/>
          </a:prstGeom>
        </p:spPr>
      </p:pic>
      <p:sp>
        <p:nvSpPr>
          <p:cNvPr id="5" name="矩形 4"/>
          <p:cNvSpPr>
            <a:spLocks noChangeArrowheads="1"/>
          </p:cNvSpPr>
          <p:nvPr/>
        </p:nvSpPr>
        <p:spPr bwMode="auto">
          <a:xfrm>
            <a:off x="429957" y="265329"/>
            <a:ext cx="8753456" cy="830997"/>
          </a:xfrm>
          <a:prstGeom prst="rect">
            <a:avLst/>
          </a:prstGeom>
          <a:solidFill>
            <a:srgbClr val="FFFFCC"/>
          </a:solidFill>
          <a:ln>
            <a:noFill/>
          </a:ln>
          <a:effectLst>
            <a:outerShdw blurRad="190500" dist="228600" dir="2700000" algn="ctr">
              <a:srgbClr val="000000">
                <a:alpha val="30000"/>
              </a:srgbClr>
            </a:outerShdw>
          </a:effectLst>
          <a:scene3d>
            <a:camera prst="orthographicFront">
              <a:rot lat="0" lon="0" rev="0"/>
            </a:camera>
            <a:lightRig rig="glow" dir="t">
              <a:rot lat="0" lon="0" rev="4800000"/>
            </a:lightRig>
          </a:scene3d>
          <a:sp3d prstMaterial="matte">
            <a:bevelT w="127000" h="63500"/>
          </a:sp3d>
          <a:extLst/>
        </p:spPr>
        <p:txBody>
          <a:bodyPr wrap="square">
            <a:spAutoFit/>
          </a:bodyPr>
          <a:lstStyle/>
          <a:p>
            <a:r>
              <a:rPr lang="es-ES" altLang="zh-CN" sz="20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Habla con tu compañero sobre estas personas. </a:t>
            </a:r>
          </a:p>
          <a:p>
            <a:r>
              <a:rPr lang="zh-CN" altLang="en-US" sz="2800" dirty="0">
                <a:solidFill>
                  <a:schemeClr val="accent1"/>
                </a:solidFill>
                <a:latin typeface="+mj-ea"/>
                <a:ea typeface="+mj-ea"/>
                <a:sym typeface="微软雅黑" pitchFamily="34" charset="-122"/>
              </a:rPr>
              <a:t>与你的同学谈论以下人物。</a:t>
            </a:r>
            <a:endParaRPr lang="zh-CN" altLang="en-US" sz="2800" b="1" dirty="0">
              <a:solidFill>
                <a:schemeClr val="accent1"/>
              </a:solidFill>
              <a:latin typeface="+mj-ea"/>
              <a:ea typeface="+mj-ea"/>
              <a:sym typeface="微软雅黑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683172" y="6285186"/>
            <a:ext cx="29954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/>
                </a:solidFill>
              </a:rPr>
              <a:t>No, David </a:t>
            </a:r>
            <a:r>
              <a:rPr lang="en-US" altLang="zh-CN" dirty="0" err="1">
                <a:solidFill>
                  <a:schemeClr val="accent6"/>
                </a:solidFill>
              </a:rPr>
              <a:t>es</a:t>
            </a:r>
            <a:r>
              <a:rPr lang="en-US" altLang="zh-CN" dirty="0">
                <a:solidFill>
                  <a:schemeClr val="accent6"/>
                </a:solidFill>
              </a:rPr>
              <a:t> </a:t>
            </a:r>
            <a:r>
              <a:rPr lang="en-US" altLang="zh-CN" dirty="0" err="1">
                <a:solidFill>
                  <a:schemeClr val="accent6"/>
                </a:solidFill>
              </a:rPr>
              <a:t>argentino</a:t>
            </a:r>
            <a:r>
              <a:rPr lang="en-US" altLang="zh-CN" dirty="0">
                <a:solidFill>
                  <a:schemeClr val="accent6"/>
                </a:solidFill>
              </a:rPr>
              <a:t>.</a:t>
            </a:r>
            <a:endParaRPr lang="zh-CN" altLang="en-US" dirty="0">
              <a:solidFill>
                <a:schemeClr val="accent6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4403834" y="5002924"/>
            <a:ext cx="27011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accent6"/>
                </a:solidFill>
              </a:rPr>
              <a:t>No, Alicia </a:t>
            </a:r>
            <a:r>
              <a:rPr lang="en-US" altLang="zh-CN" dirty="0" err="1">
                <a:solidFill>
                  <a:schemeClr val="accent6"/>
                </a:solidFill>
              </a:rPr>
              <a:t>habla</a:t>
            </a:r>
            <a:r>
              <a:rPr lang="en-US" altLang="zh-CN" dirty="0">
                <a:solidFill>
                  <a:schemeClr val="accent6"/>
                </a:solidFill>
              </a:rPr>
              <a:t> </a:t>
            </a:r>
            <a:r>
              <a:rPr lang="es-ES" altLang="zh-CN" dirty="0">
                <a:solidFill>
                  <a:schemeClr val="accent6"/>
                </a:solidFill>
              </a:rPr>
              <a:t>español.</a:t>
            </a:r>
            <a:endParaRPr lang="zh-CN" altLang="en-US" dirty="0">
              <a:solidFill>
                <a:schemeClr val="accent6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403834" y="5703554"/>
            <a:ext cx="22754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dirty="0">
                <a:solidFill>
                  <a:schemeClr val="accent6"/>
                </a:solidFill>
              </a:rPr>
              <a:t>No, Akiko es de Japón. </a:t>
            </a:r>
            <a:endParaRPr lang="zh-CN" altLang="en-US" dirty="0">
              <a:solidFill>
                <a:schemeClr val="accent6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077200" y="5056211"/>
            <a:ext cx="2212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dirty="0">
                <a:solidFill>
                  <a:schemeClr val="accent6"/>
                </a:solidFill>
              </a:rPr>
              <a:t>No, Wei es de China. </a:t>
            </a:r>
            <a:endParaRPr lang="zh-CN" altLang="en-US" dirty="0">
              <a:solidFill>
                <a:schemeClr val="accent6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077200" y="5705981"/>
            <a:ext cx="25277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dirty="0">
                <a:solidFill>
                  <a:schemeClr val="accent6"/>
                </a:solidFill>
              </a:rPr>
              <a:t>No, Victoria habla inglés. </a:t>
            </a:r>
            <a:endParaRPr lang="zh-CN" altLang="en-US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781849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6" grpId="0"/>
      <p:bldP spid="7" grpId="0"/>
      <p:bldP spid="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10818" y="375377"/>
            <a:ext cx="3485321" cy="494298"/>
          </a:xfrm>
          <a:solidFill>
            <a:srgbClr val="FFFFCC"/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>
            <a:normAutofit fontScale="90000"/>
          </a:bodyPr>
          <a:lstStyle/>
          <a:p>
            <a:r>
              <a:rPr lang="zh-CN" altLang="en-US" sz="3200" dirty="0">
                <a:solidFill>
                  <a:srgbClr val="0070C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重新排列写出句子。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472339"/>
            <a:ext cx="10515600" cy="4704624"/>
          </a:xfrm>
        </p:spPr>
        <p:txBody>
          <a:bodyPr>
            <a:normAutofit/>
          </a:bodyPr>
          <a:lstStyle/>
          <a:p>
            <a:pPr marL="514350" indent="-514350">
              <a:buAutoNum type="arabicPeriod"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Yo/ Lucía / soy.    _______________</a:t>
            </a:r>
          </a:p>
          <a:p>
            <a:pPr marL="514350" indent="-514350">
              <a:buAutoNum type="arabicPeriod"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El/ es / de/ Marisa / Gómez / apellido.___________</a:t>
            </a:r>
          </a:p>
          <a:p>
            <a:pPr marL="514350" indent="-514350">
              <a:buAutoNum type="arabicPeriod"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¿García/ Es/ Carlos/ usted? </a:t>
            </a:r>
            <a:r>
              <a:rPr lang="es-ES" altLang="zh-CN" sz="32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_</a:t>
            </a:r>
            <a:r>
              <a:rPr lang="en-US" altLang="zh-CN" sz="32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__________</a:t>
            </a:r>
            <a:r>
              <a:rPr lang="es-ES" altLang="zh-CN" sz="32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______</a:t>
            </a:r>
          </a:p>
          <a:p>
            <a:pPr marL="514350" indent="-514350">
              <a:buAutoNum type="arabicPeriod"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Ella / Carmen / es. _______</a:t>
            </a:r>
            <a:r>
              <a:rPr lang="es-ES" altLang="zh-CN" sz="32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____________</a:t>
            </a:r>
          </a:p>
          <a:p>
            <a:pPr marL="514350" indent="-514350">
              <a:buAutoNum type="arabicPeriod"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es / Corea / de/ Ella. ________________</a:t>
            </a:r>
          </a:p>
          <a:p>
            <a:pPr marL="514350" indent="-514350">
              <a:buAutoNum type="arabicPeriod"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Yo/ hablo/ japonés/ no.    __________________</a:t>
            </a:r>
          </a:p>
          <a:p>
            <a:pPr marL="514350" indent="-514350">
              <a:buFont typeface="Arial" panose="020B0604020202020204" pitchFamily="34" charset="0"/>
              <a:buAutoNum type="arabicPeriod"/>
            </a:pPr>
            <a:r>
              <a:rPr lang="es-ES" altLang="zh-C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¿Quién/ de/ es/ Malasia?   __</a:t>
            </a:r>
            <a:r>
              <a:rPr lang="es-ES" altLang="zh-CN" sz="3200" dirty="0">
                <a:solidFill>
                  <a:srgbClr val="7030A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_______________</a:t>
            </a:r>
          </a:p>
          <a:p>
            <a:pPr marL="514350" indent="-514350">
              <a:buAutoNum type="arabicPeriod"/>
            </a:pPr>
            <a:endParaRPr lang="es-ES" altLang="zh-CN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514350" indent="-514350">
              <a:buAutoNum type="arabicPeriod"/>
            </a:pPr>
            <a:endParaRPr lang="es-ES" altLang="zh-CN" dirty="0"/>
          </a:p>
        </p:txBody>
      </p:sp>
    </p:spTree>
    <p:extLst>
      <p:ext uri="{BB962C8B-B14F-4D97-AF65-F5344CB8AC3E}">
        <p14:creationId xmlns:p14="http://schemas.microsoft.com/office/powerpoint/2010/main" val="380848316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63656" y="1054724"/>
            <a:ext cx="9483671" cy="1076217"/>
          </a:xfrm>
        </p:spPr>
        <p:txBody>
          <a:bodyPr>
            <a:normAutofit fontScale="90000"/>
          </a:bodyPr>
          <a:lstStyle/>
          <a:p>
            <a:r>
              <a:rPr lang="es-ES" altLang="zh-CN" dirty="0">
                <a:solidFill>
                  <a:srgbClr val="0070C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hablo •me llamo •soy • habla • es •es •se llama • habla</a:t>
            </a:r>
            <a:endParaRPr lang="zh-CN" altLang="en-US" dirty="0">
              <a:solidFill>
                <a:srgbClr val="0070C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199" y="2440477"/>
            <a:ext cx="10816525" cy="362660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ES" altLang="zh-CN" sz="4000" dirty="0"/>
              <a:t>Hola, _________Sofía Gómez y _______española, _________español y francés. Ella_________Ana, __________italiana y ________italiano. Usted __ ____profesor y ________español. </a:t>
            </a:r>
            <a:endParaRPr lang="zh-CN" altLang="en-US" sz="4000" dirty="0"/>
          </a:p>
        </p:txBody>
      </p:sp>
      <p:sp>
        <p:nvSpPr>
          <p:cNvPr id="4" name="标题 1"/>
          <p:cNvSpPr txBox="1">
            <a:spLocks/>
          </p:cNvSpPr>
          <p:nvPr/>
        </p:nvSpPr>
        <p:spPr>
          <a:xfrm>
            <a:off x="455545" y="250891"/>
            <a:ext cx="2108752" cy="494298"/>
          </a:xfrm>
          <a:prstGeom prst="rect">
            <a:avLst/>
          </a:prstGeom>
          <a:solidFill>
            <a:srgbClr val="FFFFCC"/>
          </a:solidFill>
          <a:effectLst>
            <a:outerShdw blurRad="50800" dist="38100" dir="8100000" algn="tr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ctr">
            <a:normAutofit fontScale="97500" lnSpcReduction="1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3200" dirty="0">
                <a:solidFill>
                  <a:srgbClr val="0070C0"/>
                </a:solidFill>
                <a:latin typeface="华文彩云" panose="02010800040101010101" pitchFamily="2" charset="-122"/>
                <a:ea typeface="华文彩云" panose="02010800040101010101" pitchFamily="2" charset="-122"/>
              </a:rPr>
              <a:t>选词填空。</a:t>
            </a:r>
          </a:p>
        </p:txBody>
      </p:sp>
    </p:spTree>
    <p:extLst>
      <p:ext uri="{BB962C8B-B14F-4D97-AF65-F5344CB8AC3E}">
        <p14:creationId xmlns:p14="http://schemas.microsoft.com/office/powerpoint/2010/main" val="162358727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/>
          <p:cNvSpPr/>
          <p:nvPr/>
        </p:nvSpPr>
        <p:spPr>
          <a:xfrm>
            <a:off x="2348871" y="1710754"/>
            <a:ext cx="720000" cy="720000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FCFCFC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思源黑体 CN Normal" panose="020B0400000000000000" pitchFamily="34" charset="-122"/>
              </a:rPr>
              <a:t>1</a:t>
            </a:r>
            <a:endParaRPr lang="zh-CN" altLang="en-US" sz="3200" dirty="0">
              <a:solidFill>
                <a:srgbClr val="FCFCFC"/>
              </a:solidFill>
              <a:latin typeface="Microsoft Yahei" panose="020B0503020204020204" pitchFamily="34" charset="-122"/>
              <a:ea typeface="Microsoft Yahei" panose="020B0503020204020204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9" name="椭圆 8"/>
          <p:cNvSpPr/>
          <p:nvPr/>
        </p:nvSpPr>
        <p:spPr>
          <a:xfrm>
            <a:off x="2348871" y="3517358"/>
            <a:ext cx="720000" cy="720000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3200" dirty="0">
                <a:solidFill>
                  <a:srgbClr val="FCFCF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2</a:t>
            </a:r>
            <a:endParaRPr lang="zh-CN" altLang="en-US" sz="3200" dirty="0">
              <a:solidFill>
                <a:srgbClr val="FCFCFC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9" name="矩形 4"/>
          <p:cNvSpPr>
            <a:spLocks noChangeArrowheads="1"/>
          </p:cNvSpPr>
          <p:nvPr/>
        </p:nvSpPr>
        <p:spPr bwMode="auto">
          <a:xfrm>
            <a:off x="1413852" y="112287"/>
            <a:ext cx="8889664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ctr"/>
            <a:r>
              <a:rPr lang="es-E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Lección 4</a:t>
            </a:r>
          </a:p>
          <a:p>
            <a:pPr algn="ctr"/>
            <a:r>
              <a:rPr lang="zh-CN" altLang="en-US" sz="3600" dirty="0">
                <a:solidFill>
                  <a:schemeClr val="accent1"/>
                </a:solidFill>
                <a:latin typeface="+mj-ea"/>
                <a:ea typeface="+mj-ea"/>
                <a:sym typeface="微软雅黑" pitchFamily="34" charset="-122"/>
              </a:rPr>
              <a:t>第四课</a:t>
            </a:r>
            <a:endParaRPr lang="zh-CN" altLang="en-US" sz="3600" b="1" dirty="0">
              <a:solidFill>
                <a:schemeClr val="accent1"/>
              </a:solidFill>
              <a:latin typeface="+mj-ea"/>
              <a:ea typeface="+mj-ea"/>
              <a:sym typeface="微软雅黑" pitchFamily="34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3503472" y="3652583"/>
            <a:ext cx="264687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第一单元课文</a:t>
            </a:r>
          </a:p>
        </p:txBody>
      </p:sp>
      <p:sp>
        <p:nvSpPr>
          <p:cNvPr id="20" name="矩形 19"/>
          <p:cNvSpPr/>
          <p:nvPr/>
        </p:nvSpPr>
        <p:spPr>
          <a:xfrm>
            <a:off x="3598722" y="1778366"/>
            <a:ext cx="4408628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3200" dirty="0"/>
              <a:t>辅音字母  </a:t>
            </a:r>
            <a:r>
              <a:rPr lang="en-US" altLang="zh-CN" sz="3200" b="1" dirty="0" err="1"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j,g,r</a:t>
            </a:r>
            <a:endParaRPr lang="en-US" altLang="zh-CN" sz="3200" b="1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endParaRPr lang="en-US" altLang="zh-CN" sz="3200" dirty="0"/>
          </a:p>
        </p:txBody>
      </p:sp>
      <p:sp>
        <p:nvSpPr>
          <p:cNvPr id="11" name="椭圆 10"/>
          <p:cNvSpPr/>
          <p:nvPr/>
        </p:nvSpPr>
        <p:spPr>
          <a:xfrm>
            <a:off x="2348871" y="5192211"/>
            <a:ext cx="720000" cy="720000"/>
          </a:xfrm>
          <a:prstGeom prst="ellipse">
            <a:avLst/>
          </a:prstGeom>
          <a:solidFill>
            <a:schemeClr val="accent6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 altLang="zh-CN" sz="3200" dirty="0">
                <a:solidFill>
                  <a:srgbClr val="FCFCFC"/>
                </a:solidFill>
                <a:latin typeface="思源黑体 CN Normal" panose="020B0400000000000000" pitchFamily="34" charset="-122"/>
                <a:ea typeface="思源黑体 CN Normal" panose="020B0400000000000000" pitchFamily="34" charset="-122"/>
                <a:sym typeface="思源黑体 CN Normal" panose="020B0400000000000000" pitchFamily="34" charset="-122"/>
              </a:rPr>
              <a:t>3</a:t>
            </a:r>
            <a:endParaRPr lang="zh-CN" altLang="en-US" sz="3200" dirty="0">
              <a:solidFill>
                <a:srgbClr val="FCFCFC"/>
              </a:solidFill>
              <a:latin typeface="思源黑体 CN Normal" panose="020B0400000000000000" pitchFamily="34" charset="-122"/>
              <a:ea typeface="思源黑体 CN Normal" panose="020B0400000000000000" pitchFamily="34" charset="-122"/>
              <a:sym typeface="思源黑体 CN Normal" panose="020B0400000000000000" pitchFamily="34" charset="-122"/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3446322" y="5259823"/>
            <a:ext cx="34676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dirty="0"/>
              <a:t>第一单元课后练习</a:t>
            </a:r>
          </a:p>
        </p:txBody>
      </p:sp>
    </p:spTree>
    <p:extLst>
      <p:ext uri="{BB962C8B-B14F-4D97-AF65-F5344CB8AC3E}">
        <p14:creationId xmlns:p14="http://schemas.microsoft.com/office/powerpoint/2010/main" val="3395271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Rectangle 3"/>
          <p:cNvSpPr>
            <a:spLocks noGrp="1" noRot="1" noChangeArrowheads="1"/>
          </p:cNvSpPr>
          <p:nvPr>
            <p:ph idx="1"/>
          </p:nvPr>
        </p:nvSpPr>
        <p:spPr>
          <a:xfrm>
            <a:off x="716102" y="141345"/>
            <a:ext cx="10240932" cy="6477000"/>
          </a:xfrm>
        </p:spPr>
        <p:txBody>
          <a:bodyPr>
            <a:normAutofit/>
          </a:bodyPr>
          <a:lstStyle/>
          <a:p>
            <a:pPr marL="0" indent="0">
              <a:buNone/>
              <a:defRPr/>
            </a:pPr>
            <a:endParaRPr lang="en-US" altLang="zh-CN" dirty="0"/>
          </a:p>
          <a:p>
            <a:pPr marL="0" indent="0">
              <a:buNone/>
              <a:defRPr/>
            </a:pPr>
            <a:endParaRPr lang="en-US" altLang="zh-CN" dirty="0"/>
          </a:p>
          <a:p>
            <a:pPr marL="0" indent="0">
              <a:buNone/>
              <a:defRPr/>
            </a:pPr>
            <a:r>
              <a:rPr lang="en-US" altLang="zh-CN" dirty="0">
                <a:solidFill>
                  <a:srgbClr val="7030A0"/>
                </a:solidFill>
              </a:rPr>
              <a:t>C </a:t>
            </a:r>
            <a:r>
              <a:rPr lang="en-US" altLang="zh-CN" dirty="0" err="1">
                <a:solidFill>
                  <a:srgbClr val="7030A0"/>
                </a:solidFill>
              </a:rPr>
              <a:t>c</a:t>
            </a:r>
            <a:r>
              <a:rPr lang="en-US" altLang="zh-CN" dirty="0">
                <a:solidFill>
                  <a:srgbClr val="7030A0"/>
                </a:solidFill>
              </a:rPr>
              <a:t>     </a:t>
            </a:r>
            <a:r>
              <a:rPr lang="en-US" altLang="zh-CN" dirty="0" err="1">
                <a:solidFill>
                  <a:srgbClr val="7030A0"/>
                </a:solidFill>
              </a:rPr>
              <a:t>ce</a:t>
            </a:r>
            <a:r>
              <a:rPr lang="en-US" altLang="zh-CN" dirty="0">
                <a:solidFill>
                  <a:srgbClr val="7030A0"/>
                </a:solidFill>
              </a:rPr>
              <a:t>   /k/  </a:t>
            </a:r>
            <a:r>
              <a:rPr lang="zh-CN" altLang="en-US" dirty="0">
                <a:solidFill>
                  <a:srgbClr val="7030A0"/>
                </a:solidFill>
              </a:rPr>
              <a:t>和 </a:t>
            </a:r>
            <a:r>
              <a:rPr lang="en-US" altLang="zh-CN" dirty="0">
                <a:solidFill>
                  <a:srgbClr val="7030A0"/>
                </a:solidFill>
              </a:rPr>
              <a:t>Q </a:t>
            </a:r>
            <a:r>
              <a:rPr lang="en-US" altLang="zh-CN" dirty="0" err="1">
                <a:solidFill>
                  <a:srgbClr val="7030A0"/>
                </a:solidFill>
              </a:rPr>
              <a:t>q</a:t>
            </a:r>
            <a:r>
              <a:rPr lang="en-US" altLang="zh-CN" dirty="0">
                <a:solidFill>
                  <a:srgbClr val="7030A0"/>
                </a:solidFill>
              </a:rPr>
              <a:t>     cu  /k/   </a:t>
            </a:r>
          </a:p>
          <a:p>
            <a:pPr marL="0" indent="0">
              <a:buNone/>
              <a:defRPr/>
            </a:pPr>
            <a:endParaRPr lang="en-US" altLang="zh-CN" dirty="0"/>
          </a:p>
          <a:p>
            <a:pPr marL="0" indent="0">
              <a:buNone/>
              <a:defRPr/>
            </a:pPr>
            <a:r>
              <a:rPr lang="zh-CN" altLang="en-US" dirty="0">
                <a:solidFill>
                  <a:srgbClr val="0070C0"/>
                </a:solidFill>
              </a:rPr>
              <a:t>发音时，舌后与软腭闭合，气流冲破阻碍，爆破而出。</a:t>
            </a:r>
            <a:endParaRPr lang="en-US" altLang="zh-CN" dirty="0">
              <a:solidFill>
                <a:srgbClr val="0070C0"/>
              </a:solidFill>
            </a:endParaRPr>
          </a:p>
          <a:p>
            <a:pPr marL="0" indent="0">
              <a:buNone/>
              <a:defRPr/>
            </a:pPr>
            <a:r>
              <a:rPr lang="en-US" altLang="zh-CN" dirty="0"/>
              <a:t>ca, que, qui, co, cu</a:t>
            </a:r>
          </a:p>
          <a:p>
            <a:pPr marL="0" indent="0">
              <a:buNone/>
              <a:defRPr/>
            </a:pPr>
            <a:r>
              <a:rPr lang="es-ES" altLang="zh-CN" dirty="0"/>
              <a:t>cama, laca, saque, queso, quiso, Quito, cosa, Paco, cuna, cupo</a:t>
            </a:r>
          </a:p>
          <a:p>
            <a:pPr marL="0" indent="0">
              <a:buNone/>
              <a:defRPr/>
            </a:pPr>
            <a:endParaRPr lang="es-ES" altLang="zh-CN" dirty="0"/>
          </a:p>
          <a:p>
            <a:pPr marL="0" indent="0">
              <a:buNone/>
              <a:defRPr/>
            </a:pPr>
            <a:r>
              <a:rPr lang="es-ES" altLang="zh-CN" dirty="0">
                <a:solidFill>
                  <a:srgbClr val="0070C0"/>
                </a:solidFill>
              </a:rPr>
              <a:t>C</a:t>
            </a:r>
            <a:r>
              <a:rPr lang="zh-CN" altLang="en-US" dirty="0">
                <a:solidFill>
                  <a:srgbClr val="0070C0"/>
                </a:solidFill>
              </a:rPr>
              <a:t>在字母</a:t>
            </a:r>
            <a:r>
              <a:rPr lang="en-US" altLang="zh-CN" dirty="0">
                <a:solidFill>
                  <a:srgbClr val="0070C0"/>
                </a:solidFill>
              </a:rPr>
              <a:t>C</a:t>
            </a:r>
            <a:r>
              <a:rPr lang="zh-CN" altLang="en-US" dirty="0">
                <a:solidFill>
                  <a:srgbClr val="0070C0"/>
                </a:solidFill>
              </a:rPr>
              <a:t>、</a:t>
            </a:r>
            <a:r>
              <a:rPr lang="en-US" altLang="zh-CN" dirty="0">
                <a:solidFill>
                  <a:srgbClr val="0070C0"/>
                </a:solidFill>
              </a:rPr>
              <a:t>N</a:t>
            </a:r>
            <a:r>
              <a:rPr lang="zh-CN" altLang="en-US" dirty="0">
                <a:solidFill>
                  <a:srgbClr val="0070C0"/>
                </a:solidFill>
              </a:rPr>
              <a:t>、</a:t>
            </a:r>
            <a:r>
              <a:rPr lang="en-US" altLang="zh-CN" dirty="0">
                <a:solidFill>
                  <a:srgbClr val="0070C0"/>
                </a:solidFill>
              </a:rPr>
              <a:t> T</a:t>
            </a:r>
            <a:r>
              <a:rPr lang="zh-CN" altLang="en-US" dirty="0">
                <a:solidFill>
                  <a:srgbClr val="0070C0"/>
                </a:solidFill>
              </a:rPr>
              <a:t>、</a:t>
            </a:r>
            <a:r>
              <a:rPr lang="en-US" altLang="zh-CN" dirty="0">
                <a:solidFill>
                  <a:srgbClr val="0070C0"/>
                </a:solidFill>
              </a:rPr>
              <a:t> D</a:t>
            </a:r>
            <a:r>
              <a:rPr lang="zh-CN" altLang="en-US" dirty="0">
                <a:solidFill>
                  <a:srgbClr val="0070C0"/>
                </a:solidFill>
              </a:rPr>
              <a:t>之前时，发</a:t>
            </a:r>
            <a:r>
              <a:rPr lang="en-US" altLang="zh-CN" dirty="0">
                <a:solidFill>
                  <a:srgbClr val="0070C0"/>
                </a:solidFill>
              </a:rPr>
              <a:t>/ɣ/, </a:t>
            </a:r>
            <a:r>
              <a:rPr lang="zh-CN" altLang="en-US" dirty="0">
                <a:solidFill>
                  <a:srgbClr val="0070C0"/>
                </a:solidFill>
              </a:rPr>
              <a:t>发音时，很轻。</a:t>
            </a:r>
            <a:endParaRPr lang="en-US" altLang="zh-CN" dirty="0">
              <a:solidFill>
                <a:srgbClr val="0070C0"/>
              </a:solidFill>
            </a:endParaRPr>
          </a:p>
          <a:p>
            <a:pPr marL="0" indent="0">
              <a:buNone/>
              <a:defRPr/>
            </a:pPr>
            <a:r>
              <a:rPr lang="en-US" altLang="zh-CN" dirty="0" err="1"/>
              <a:t>acceso</a:t>
            </a:r>
            <a:r>
              <a:rPr lang="en-US" altLang="zh-CN" dirty="0"/>
              <a:t>, </a:t>
            </a:r>
            <a:r>
              <a:rPr lang="es-ES" altLang="zh-CN" dirty="0"/>
              <a:t>técnico, acto, contacto, anécdota</a:t>
            </a:r>
          </a:p>
          <a:p>
            <a:pPr marL="0" indent="0">
              <a:buNone/>
              <a:defRPr/>
            </a:pPr>
            <a:endParaRPr lang="es-ES" altLang="zh-CN" dirty="0"/>
          </a:p>
          <a:p>
            <a:pPr>
              <a:buFont typeface="Wingdings 2"/>
              <a:buChar char=""/>
              <a:defRPr/>
            </a:pPr>
            <a:endParaRPr lang="es-ES" altLang="zh-CN" dirty="0"/>
          </a:p>
          <a:p>
            <a:pPr>
              <a:buFont typeface="Wingdings 2"/>
              <a:buChar char=""/>
              <a:defRPr/>
            </a:pPr>
            <a:endParaRPr lang="en-US" altLang="zh-CN" dirty="0"/>
          </a:p>
        </p:txBody>
      </p:sp>
      <p:pic>
        <p:nvPicPr>
          <p:cNvPr id="3" name="c,q,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637987" y="4278255"/>
            <a:ext cx="304800" cy="304800"/>
          </a:xfrm>
          <a:prstGeom prst="rect">
            <a:avLst/>
          </a:prstGeom>
        </p:spPr>
      </p:pic>
      <p:pic>
        <p:nvPicPr>
          <p:cNvPr id="4" name="c,q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637987" y="220980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3168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936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625364" y="858146"/>
            <a:ext cx="10095187" cy="403187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3200" dirty="0">
                <a:solidFill>
                  <a:srgbClr val="7030A0"/>
                </a:solidFill>
              </a:rPr>
              <a:t>Z </a:t>
            </a:r>
            <a:r>
              <a:rPr lang="en-US" altLang="zh-CN" sz="3200" dirty="0" err="1">
                <a:solidFill>
                  <a:srgbClr val="7030A0"/>
                </a:solidFill>
              </a:rPr>
              <a:t>z</a:t>
            </a:r>
            <a:r>
              <a:rPr lang="en-US" altLang="zh-CN" sz="3200" dirty="0">
                <a:solidFill>
                  <a:srgbClr val="7030A0"/>
                </a:solidFill>
              </a:rPr>
              <a:t>  zeta  </a:t>
            </a:r>
            <a:r>
              <a:rPr lang="zh-CN" altLang="en-US" sz="3200" dirty="0">
                <a:solidFill>
                  <a:srgbClr val="7030A0"/>
                </a:solidFill>
              </a:rPr>
              <a:t>和 </a:t>
            </a:r>
            <a:r>
              <a:rPr lang="en-US" altLang="zh-CN" sz="3200" dirty="0">
                <a:solidFill>
                  <a:srgbClr val="7030A0"/>
                </a:solidFill>
              </a:rPr>
              <a:t>C </a:t>
            </a:r>
            <a:r>
              <a:rPr lang="en-US" altLang="zh-CN" sz="3200" dirty="0" err="1">
                <a:solidFill>
                  <a:srgbClr val="7030A0"/>
                </a:solidFill>
              </a:rPr>
              <a:t>c</a:t>
            </a:r>
            <a:r>
              <a:rPr lang="en-US" altLang="zh-CN" sz="3200" dirty="0">
                <a:solidFill>
                  <a:srgbClr val="7030A0"/>
                </a:solidFill>
              </a:rPr>
              <a:t>    </a:t>
            </a:r>
            <a:r>
              <a:rPr lang="en-US" altLang="zh-CN" sz="3200" dirty="0" err="1">
                <a:solidFill>
                  <a:srgbClr val="7030A0"/>
                </a:solidFill>
              </a:rPr>
              <a:t>ce</a:t>
            </a:r>
            <a:r>
              <a:rPr lang="en-US" altLang="zh-CN" sz="3200" dirty="0">
                <a:solidFill>
                  <a:srgbClr val="7030A0"/>
                </a:solidFill>
              </a:rPr>
              <a:t>  /</a:t>
            </a:r>
            <a:r>
              <a:rPr lang="el-GR" altLang="zh-CN" sz="3200" dirty="0">
                <a:solidFill>
                  <a:srgbClr val="7030A0"/>
                </a:solidFill>
              </a:rPr>
              <a:t>θ</a:t>
            </a:r>
            <a:r>
              <a:rPr lang="es-ES" altLang="zh-CN" sz="3200" dirty="0">
                <a:solidFill>
                  <a:srgbClr val="7030A0"/>
                </a:solidFill>
              </a:rPr>
              <a:t>/   </a:t>
            </a:r>
          </a:p>
          <a:p>
            <a:endParaRPr lang="es-ES" altLang="zh-CN" sz="3200" dirty="0">
              <a:solidFill>
                <a:srgbClr val="7030A0"/>
              </a:solidFill>
            </a:endParaRPr>
          </a:p>
          <a:p>
            <a:r>
              <a:rPr lang="zh-CN" altLang="en-US" sz="3200" dirty="0">
                <a:solidFill>
                  <a:srgbClr val="0070C0"/>
                </a:solidFill>
              </a:rPr>
              <a:t>发音时，舌尖微微伸出上下门齿，气流通过。</a:t>
            </a:r>
            <a:endParaRPr lang="es-ES" altLang="zh-CN" sz="3200" dirty="0">
              <a:solidFill>
                <a:srgbClr val="0070C0"/>
              </a:solidFill>
            </a:endParaRPr>
          </a:p>
          <a:p>
            <a:endParaRPr lang="en-US" altLang="zh-CN" sz="3200" dirty="0"/>
          </a:p>
          <a:p>
            <a:r>
              <a:rPr lang="en-US" altLang="zh-CN" sz="3200" dirty="0" err="1"/>
              <a:t>za</a:t>
            </a:r>
            <a:r>
              <a:rPr lang="en-US" altLang="zh-CN" sz="3200" dirty="0"/>
              <a:t>, </a:t>
            </a:r>
            <a:r>
              <a:rPr lang="en-US" altLang="zh-CN" sz="3200" dirty="0" err="1"/>
              <a:t>ce</a:t>
            </a:r>
            <a:r>
              <a:rPr lang="en-US" altLang="zh-CN" sz="3200" dirty="0"/>
              <a:t>, ci, zo, </a:t>
            </a:r>
            <a:r>
              <a:rPr lang="en-US" altLang="zh-CN" sz="3200" dirty="0" err="1"/>
              <a:t>zu</a:t>
            </a:r>
            <a:endParaRPr lang="en-US" altLang="zh-CN" sz="3200" dirty="0"/>
          </a:p>
          <a:p>
            <a:endParaRPr lang="en-US" altLang="zh-CN" sz="3200" dirty="0"/>
          </a:p>
          <a:p>
            <a:r>
              <a:rPr lang="en-US" altLang="zh-CN" sz="3200" dirty="0" err="1"/>
              <a:t>taza</a:t>
            </a:r>
            <a:r>
              <a:rPr lang="en-US" altLang="zh-CN" sz="3200" dirty="0"/>
              <a:t>, </a:t>
            </a:r>
            <a:r>
              <a:rPr lang="en-US" altLang="zh-CN" sz="3200" dirty="0" err="1"/>
              <a:t>zapato</a:t>
            </a:r>
            <a:r>
              <a:rPr lang="en-US" altLang="zh-CN" sz="3200" dirty="0"/>
              <a:t>, </a:t>
            </a:r>
            <a:r>
              <a:rPr lang="en-US" altLang="zh-CN" sz="3200" dirty="0" err="1"/>
              <a:t>cena</a:t>
            </a:r>
            <a:r>
              <a:rPr lang="en-US" altLang="zh-CN" sz="3200" dirty="0"/>
              <a:t>, </a:t>
            </a:r>
            <a:r>
              <a:rPr lang="en-US" altLang="zh-CN" sz="3200" dirty="0" err="1"/>
              <a:t>peces</a:t>
            </a:r>
            <a:r>
              <a:rPr lang="en-US" altLang="zh-CN" sz="3200" dirty="0"/>
              <a:t>, cine, </a:t>
            </a:r>
            <a:r>
              <a:rPr lang="en-US" altLang="zh-CN" sz="3200" dirty="0" err="1"/>
              <a:t>cocina</a:t>
            </a:r>
            <a:r>
              <a:rPr lang="en-US" altLang="zh-CN" sz="3200" dirty="0"/>
              <a:t>, zona, </a:t>
            </a:r>
            <a:r>
              <a:rPr lang="en-US" altLang="zh-CN" sz="3200" dirty="0" err="1"/>
              <a:t>pozo</a:t>
            </a:r>
            <a:r>
              <a:rPr lang="en-US" altLang="zh-CN" sz="3200" dirty="0"/>
              <a:t>, </a:t>
            </a:r>
            <a:r>
              <a:rPr lang="en-US" altLang="zh-CN" sz="3200" dirty="0" err="1"/>
              <a:t>zumo</a:t>
            </a:r>
            <a:r>
              <a:rPr lang="en-US" altLang="zh-CN" sz="3200" dirty="0"/>
              <a:t>, </a:t>
            </a:r>
            <a:r>
              <a:rPr lang="en-US" altLang="zh-CN" sz="3200" dirty="0" err="1"/>
              <a:t>zumba</a:t>
            </a:r>
            <a:endParaRPr lang="en-US" altLang="zh-CN" sz="3200" dirty="0"/>
          </a:p>
        </p:txBody>
      </p:sp>
      <p:pic>
        <p:nvPicPr>
          <p:cNvPr id="5" name="z,c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44359" y="1016876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4932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74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2653789" y="460047"/>
            <a:ext cx="642942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ES" altLang="zh-CN" sz="2800" dirty="0">
              <a:solidFill>
                <a:srgbClr val="002060"/>
              </a:solidFill>
            </a:endParaRPr>
          </a:p>
          <a:p>
            <a:endParaRPr lang="es-ES" altLang="zh-CN" sz="2800" dirty="0">
              <a:solidFill>
                <a:srgbClr val="002060"/>
              </a:solidFill>
            </a:endParaRPr>
          </a:p>
          <a:p>
            <a:endParaRPr lang="en-US" altLang="zh-CN" sz="2800" dirty="0">
              <a:solidFill>
                <a:srgbClr val="002060"/>
              </a:solidFill>
            </a:endParaRPr>
          </a:p>
          <a:p>
            <a:endParaRPr lang="es-ES" altLang="zh-CN" sz="2800" dirty="0">
              <a:solidFill>
                <a:srgbClr val="002060"/>
              </a:solidFill>
            </a:endParaRPr>
          </a:p>
        </p:txBody>
      </p:sp>
      <p:sp>
        <p:nvSpPr>
          <p:cNvPr id="3" name="矩形 2"/>
          <p:cNvSpPr/>
          <p:nvPr/>
        </p:nvSpPr>
        <p:spPr>
          <a:xfrm>
            <a:off x="2653789" y="1945580"/>
            <a:ext cx="6858048" cy="3257174"/>
          </a:xfrm>
          <a:prstGeom prst="rect">
            <a:avLst/>
          </a:prstGeom>
          <a:blipFill>
            <a:blip r:embed="rId4"/>
            <a:tile tx="0" ty="0" sx="100000" sy="100000" flip="none" algn="tl"/>
          </a:blipFill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s-ES" altLang="zh-CN" sz="2800" dirty="0">
                <a:solidFill>
                  <a:srgbClr val="7030A0"/>
                </a:solidFill>
              </a:rPr>
              <a:t>ceso/ seso                               sueco/zueco</a:t>
            </a:r>
          </a:p>
          <a:p>
            <a:pPr>
              <a:lnSpc>
                <a:spcPct val="150000"/>
              </a:lnSpc>
            </a:pPr>
            <a:r>
              <a:rPr lang="es-ES" altLang="zh-CN" sz="2800" dirty="0">
                <a:solidFill>
                  <a:srgbClr val="7030A0"/>
                </a:solidFill>
              </a:rPr>
              <a:t>cien/ sien                                asada/azada</a:t>
            </a:r>
          </a:p>
          <a:p>
            <a:pPr>
              <a:lnSpc>
                <a:spcPct val="150000"/>
              </a:lnSpc>
            </a:pPr>
            <a:r>
              <a:rPr lang="es-ES" altLang="zh-CN" sz="2800" dirty="0">
                <a:solidFill>
                  <a:srgbClr val="7030A0"/>
                </a:solidFill>
              </a:rPr>
              <a:t>corzo/corso                            casa/ caza</a:t>
            </a:r>
          </a:p>
          <a:p>
            <a:pPr>
              <a:lnSpc>
                <a:spcPct val="150000"/>
              </a:lnSpc>
            </a:pPr>
            <a:r>
              <a:rPr lang="es-ES" altLang="zh-CN" sz="2800" dirty="0">
                <a:solidFill>
                  <a:srgbClr val="7030A0"/>
                </a:solidFill>
              </a:rPr>
              <a:t>ceta/ seta                               abraso/ abrazo</a:t>
            </a:r>
          </a:p>
          <a:p>
            <a:pPr>
              <a:lnSpc>
                <a:spcPct val="150000"/>
              </a:lnSpc>
            </a:pPr>
            <a:r>
              <a:rPr lang="es-ES" altLang="zh-CN" sz="2800" dirty="0">
                <a:solidFill>
                  <a:srgbClr val="7030A0"/>
                </a:solidFill>
              </a:rPr>
              <a:t>cepa/sepa                              cosido/ cocido</a:t>
            </a:r>
          </a:p>
        </p:txBody>
      </p:sp>
      <p:sp>
        <p:nvSpPr>
          <p:cNvPr id="6" name="矩形 5"/>
          <p:cNvSpPr>
            <a:spLocks noChangeArrowheads="1"/>
          </p:cNvSpPr>
          <p:nvPr/>
        </p:nvSpPr>
        <p:spPr bwMode="auto">
          <a:xfrm>
            <a:off x="615891" y="432719"/>
            <a:ext cx="525260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Escucha y repite (2</a:t>
            </a:r>
            <a:r>
              <a:rPr lang="en-U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:3</a:t>
            </a:r>
            <a:r>
              <a:rPr lang="es-E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) </a:t>
            </a:r>
          </a:p>
          <a:p>
            <a:r>
              <a:rPr lang="zh-CN" altLang="en-US" sz="3200" dirty="0">
                <a:solidFill>
                  <a:schemeClr val="accent1">
                    <a:lumMod val="50000"/>
                  </a:schemeClr>
                </a:solidFill>
                <a:latin typeface="华文彩云" panose="02010800040101010101" pitchFamily="2" charset="-122"/>
                <a:ea typeface="华文彩云" panose="02010800040101010101" pitchFamily="2" charset="-122"/>
                <a:sym typeface="微软雅黑" pitchFamily="34" charset="-122"/>
              </a:rPr>
              <a:t>听并跟读</a:t>
            </a:r>
            <a:endParaRPr lang="zh-CN" altLang="en-US" sz="3200" b="1" dirty="0">
              <a:solidFill>
                <a:schemeClr val="accent1">
                  <a:lumMod val="50000"/>
                </a:schemeClr>
              </a:solidFill>
              <a:latin typeface="华文彩云" panose="02010800040101010101" pitchFamily="2" charset="-122"/>
              <a:ea typeface="华文彩云" panose="02010800040101010101" pitchFamily="2" charset="-122"/>
              <a:sym typeface="微软雅黑" pitchFamily="34" charset="-122"/>
            </a:endParaRPr>
          </a:p>
        </p:txBody>
      </p:sp>
      <p:pic>
        <p:nvPicPr>
          <p:cNvPr id="2" name="- Track 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686800" y="65267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65589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58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1079309" y="1080007"/>
            <a:ext cx="9627475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s-ES" altLang="zh-CN" sz="3200" dirty="0">
                <a:solidFill>
                  <a:srgbClr val="7030A0"/>
                </a:solidFill>
              </a:rPr>
              <a:t>Ch ch     </a:t>
            </a:r>
            <a:r>
              <a:rPr lang="zh-CN" altLang="en-US" sz="3200" dirty="0">
                <a:solidFill>
                  <a:srgbClr val="7030A0"/>
                </a:solidFill>
              </a:rPr>
              <a:t>发音时，舌面前部顶住前硬腭，气流重开阻碍，摩擦而出。</a:t>
            </a:r>
            <a:endParaRPr lang="en-US" altLang="zh-CN" sz="3200" dirty="0">
              <a:solidFill>
                <a:srgbClr val="7030A0"/>
              </a:solidFill>
            </a:endParaRPr>
          </a:p>
          <a:p>
            <a:pPr>
              <a:defRPr/>
            </a:pPr>
            <a:r>
              <a:rPr lang="es-ES" altLang="zh-CN" sz="3200" dirty="0">
                <a:solidFill>
                  <a:srgbClr val="7030A0"/>
                </a:solidFill>
              </a:rPr>
              <a:t>                                        </a:t>
            </a:r>
          </a:p>
          <a:p>
            <a:pPr>
              <a:defRPr/>
            </a:pPr>
            <a:endParaRPr lang="es-ES" altLang="zh-CN" sz="3200" dirty="0"/>
          </a:p>
          <a:p>
            <a:pPr>
              <a:defRPr/>
            </a:pPr>
            <a:r>
              <a:rPr lang="es-ES" altLang="zh-CN" sz="3200" dirty="0"/>
              <a:t>cha, che, chi, cho, chu</a:t>
            </a:r>
          </a:p>
          <a:p>
            <a:pPr>
              <a:defRPr/>
            </a:pPr>
            <a:endParaRPr lang="es-ES" altLang="zh-CN" sz="3200" dirty="0"/>
          </a:p>
          <a:p>
            <a:pPr>
              <a:defRPr/>
            </a:pPr>
            <a:r>
              <a:rPr lang="es-ES" altLang="zh-CN" sz="3200" dirty="0"/>
              <a:t>echa, chato, cheque, coche, chico, chisme, choca, Nacho chulo, chupa</a:t>
            </a:r>
            <a:endParaRPr lang="en-US" altLang="zh-CN" sz="3200" dirty="0"/>
          </a:p>
          <a:p>
            <a:pPr>
              <a:defRPr/>
            </a:pPr>
            <a:endParaRPr lang="en-US" altLang="zh-CN" sz="3200" dirty="0">
              <a:solidFill>
                <a:srgbClr val="0070C0"/>
              </a:solidFill>
            </a:endParaRPr>
          </a:p>
        </p:txBody>
      </p:sp>
      <p:pic>
        <p:nvPicPr>
          <p:cNvPr id="3" name="ch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721587" y="5299214"/>
            <a:ext cx="304800" cy="304800"/>
          </a:xfrm>
          <a:prstGeom prst="rect">
            <a:avLst/>
          </a:prstGeom>
        </p:spPr>
      </p:pic>
      <p:pic>
        <p:nvPicPr>
          <p:cNvPr id="5" name="Picture 2" descr="灯泡是创意、解决方案、小窍门的象征向量例证. 插画包括有- 159556874"/>
          <p:cNvPicPr>
            <a:picLocks noChangeAspect="1" noChangeArrowheads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32379" y="2093831"/>
            <a:ext cx="708209" cy="7082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文本框 5"/>
          <p:cNvSpPr txBox="1"/>
          <p:nvPr/>
        </p:nvSpPr>
        <p:spPr>
          <a:xfrm>
            <a:off x="6346963" y="2263269"/>
            <a:ext cx="5054048" cy="369332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r>
              <a:rPr lang="zh-CN" altLang="en-US" dirty="0">
                <a:latin typeface="MV Boli" panose="02000500030200090000" pitchFamily="2" charset="0"/>
                <a:cs typeface="MV Boli" panose="02000500030200090000" pitchFamily="2" charset="0"/>
              </a:rPr>
              <a:t>这个字母组合的发音类似于英语中</a:t>
            </a:r>
            <a:r>
              <a:rPr lang="en-US" altLang="zh-CN" dirty="0">
                <a:latin typeface="MV Boli" panose="02000500030200090000" pitchFamily="2" charset="0"/>
                <a:cs typeface="MV Boli" panose="02000500030200090000" pitchFamily="2" charset="0"/>
              </a:rPr>
              <a:t>chicken</a:t>
            </a:r>
            <a:r>
              <a:rPr lang="zh-CN" altLang="en-US" dirty="0">
                <a:latin typeface="MV Boli" panose="02000500030200090000" pitchFamily="2" charset="0"/>
                <a:cs typeface="MV Boli" panose="02000500030200090000" pitchFamily="2" charset="0"/>
              </a:rPr>
              <a:t>的</a:t>
            </a:r>
            <a:r>
              <a:rPr lang="en-US" altLang="zh-CN" dirty="0" err="1">
                <a:latin typeface="MV Boli" panose="02000500030200090000" pitchFamily="2" charset="0"/>
                <a:cs typeface="MV Boli" panose="02000500030200090000" pitchFamily="2" charset="0"/>
              </a:rPr>
              <a:t>ch</a:t>
            </a:r>
            <a:endParaRPr lang="zh-CN" altLang="en-US" dirty="0">
              <a:latin typeface="MV Boli" panose="02000500030200090000" pitchFamily="2" charset="0"/>
              <a:cs typeface="MV Boli" panose="0200050003020009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342412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9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0" fill="hold">
                      <p:stCondLst>
                        <p:cond delay="0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3" dur="3960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4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3"/>
          <p:cNvSpPr>
            <a:spLocks noGrp="1" noRot="1" noChangeArrowheads="1"/>
          </p:cNvSpPr>
          <p:nvPr>
            <p:ph type="body" idx="1"/>
          </p:nvPr>
        </p:nvSpPr>
        <p:spPr>
          <a:xfrm>
            <a:off x="572813" y="204952"/>
            <a:ext cx="10095186" cy="6201103"/>
          </a:xfrm>
        </p:spPr>
        <p:txBody>
          <a:bodyPr/>
          <a:lstStyle/>
          <a:p>
            <a:pPr marL="0" indent="0" eaLnBrk="1" hangingPunct="1">
              <a:buNone/>
              <a:defRPr/>
            </a:pPr>
            <a:r>
              <a:rPr lang="en-US" altLang="zh-CN" dirty="0">
                <a:solidFill>
                  <a:srgbClr val="7030A0"/>
                </a:solidFill>
              </a:rPr>
              <a:t>D </a:t>
            </a:r>
            <a:r>
              <a:rPr lang="en-US" altLang="zh-CN" dirty="0" err="1">
                <a:solidFill>
                  <a:srgbClr val="7030A0"/>
                </a:solidFill>
              </a:rPr>
              <a:t>d</a:t>
            </a:r>
            <a:r>
              <a:rPr lang="en-US" altLang="zh-CN" dirty="0">
                <a:solidFill>
                  <a:srgbClr val="7030A0"/>
                </a:solidFill>
              </a:rPr>
              <a:t>       de     </a:t>
            </a:r>
          </a:p>
          <a:p>
            <a:pPr marL="0" indent="0" eaLnBrk="1" hangingPunct="1">
              <a:buNone/>
              <a:defRPr/>
            </a:pPr>
            <a:r>
              <a:rPr lang="en-US" altLang="zh-CN" sz="2000" b="1" dirty="0">
                <a:solidFill>
                  <a:srgbClr val="0070C0"/>
                </a:solidFill>
              </a:rPr>
              <a:t>d </a:t>
            </a:r>
            <a:r>
              <a:rPr lang="zh-CN" altLang="en-US" sz="2000" b="1" dirty="0">
                <a:solidFill>
                  <a:srgbClr val="0070C0"/>
                </a:solidFill>
              </a:rPr>
              <a:t>在停顿后的词首或词内和词组内的</a:t>
            </a:r>
            <a:r>
              <a:rPr lang="en-US" altLang="zh-CN" sz="2000" b="1" dirty="0">
                <a:solidFill>
                  <a:srgbClr val="0070C0"/>
                </a:solidFill>
              </a:rPr>
              <a:t>n, l </a:t>
            </a:r>
            <a:r>
              <a:rPr lang="zh-CN" altLang="en-US" sz="2000" b="1" dirty="0">
                <a:solidFill>
                  <a:srgbClr val="0070C0"/>
                </a:solidFill>
              </a:rPr>
              <a:t>后面发</a:t>
            </a:r>
            <a:r>
              <a:rPr lang="en-US" altLang="zh-CN" sz="2000" b="1" dirty="0">
                <a:solidFill>
                  <a:srgbClr val="0070C0"/>
                </a:solidFill>
              </a:rPr>
              <a:t>/d/ </a:t>
            </a:r>
            <a:r>
              <a:rPr lang="zh-CN" altLang="en-US" sz="2000" b="1" dirty="0">
                <a:solidFill>
                  <a:srgbClr val="0070C0"/>
                </a:solidFill>
              </a:rPr>
              <a:t>。发音时，舌尖抵住上齿背，气流冲破阻碍，声带振动。</a:t>
            </a:r>
            <a:endParaRPr lang="en-US" altLang="zh-CN" sz="2000" b="1" dirty="0">
              <a:solidFill>
                <a:srgbClr val="0070C0"/>
              </a:solidFill>
            </a:endParaRPr>
          </a:p>
          <a:p>
            <a:pPr marL="0" indent="0">
              <a:buNone/>
              <a:defRPr/>
            </a:pPr>
            <a:r>
              <a:rPr lang="en-US" altLang="zh-CN" sz="2400" dirty="0"/>
              <a:t>da , de, di, do, du</a:t>
            </a:r>
          </a:p>
          <a:p>
            <a:pPr marL="0" indent="0">
              <a:buNone/>
              <a:defRPr/>
            </a:pPr>
            <a:r>
              <a:rPr lang="en-US" altLang="zh-CN" sz="2400" dirty="0" err="1"/>
              <a:t>dama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dato</a:t>
            </a:r>
            <a:r>
              <a:rPr lang="en-US" altLang="zh-CN" sz="2400" dirty="0"/>
              <a:t>, deme, dele, </a:t>
            </a:r>
            <a:r>
              <a:rPr lang="en-US" altLang="zh-CN" sz="2400" dirty="0" err="1"/>
              <a:t>dilo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dique</a:t>
            </a:r>
            <a:r>
              <a:rPr lang="en-US" altLang="zh-CN" sz="2400" dirty="0"/>
              <a:t>, dos, </a:t>
            </a:r>
            <a:r>
              <a:rPr lang="en-US" altLang="zh-CN" sz="2400" dirty="0" err="1"/>
              <a:t>doma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duna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duque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anda</a:t>
            </a:r>
            <a:r>
              <a:rPr lang="en-US" altLang="zh-CN" sz="2400" dirty="0"/>
              <a:t>, panda, </a:t>
            </a:r>
            <a:r>
              <a:rPr lang="en-US" altLang="zh-CN" sz="2400" dirty="0" err="1"/>
              <a:t>saldo</a:t>
            </a:r>
            <a:r>
              <a:rPr lang="en-US" altLang="zh-CN" sz="2400" dirty="0"/>
              <a:t>, un </a:t>
            </a:r>
            <a:r>
              <a:rPr lang="en-US" altLang="zh-CN" sz="2400" dirty="0" err="1"/>
              <a:t>dedo</a:t>
            </a:r>
            <a:r>
              <a:rPr lang="en-US" altLang="zh-CN" sz="2400" dirty="0"/>
              <a:t>, un </a:t>
            </a:r>
            <a:r>
              <a:rPr lang="en-US" altLang="zh-CN" sz="2400" dirty="0" err="1"/>
              <a:t>dato</a:t>
            </a:r>
            <a:endParaRPr lang="en-US" altLang="zh-CN" sz="2400" dirty="0"/>
          </a:p>
          <a:p>
            <a:pPr eaLnBrk="1" hangingPunct="1">
              <a:defRPr/>
            </a:pPr>
            <a:endParaRPr lang="en-US" altLang="zh-CN" sz="2400" dirty="0"/>
          </a:p>
          <a:p>
            <a:pPr marL="0" indent="0" eaLnBrk="1" hangingPunct="1">
              <a:buNone/>
              <a:defRPr/>
            </a:pPr>
            <a:r>
              <a:rPr lang="en-US" altLang="zh-CN" sz="2000" b="1" dirty="0">
                <a:solidFill>
                  <a:srgbClr val="0070C0"/>
                </a:solidFill>
              </a:rPr>
              <a:t>d </a:t>
            </a:r>
            <a:r>
              <a:rPr lang="zh-CN" altLang="en-US" sz="2000" b="1" dirty="0">
                <a:solidFill>
                  <a:srgbClr val="0070C0"/>
                </a:solidFill>
              </a:rPr>
              <a:t>在上述情况之外并且不在绝对词尾的时候发</a:t>
            </a:r>
            <a:r>
              <a:rPr lang="en-US" altLang="zh-CN" sz="2000" b="1" dirty="0">
                <a:solidFill>
                  <a:srgbClr val="0070C0"/>
                </a:solidFill>
              </a:rPr>
              <a:t> /ð/ </a:t>
            </a:r>
            <a:r>
              <a:rPr lang="zh-CN" altLang="en-US" sz="2000" b="1" dirty="0">
                <a:solidFill>
                  <a:srgbClr val="0070C0"/>
                </a:solidFill>
              </a:rPr>
              <a:t>（发音时，舌尖微微伸出上下门齿， 气流从缝隙通过，同时声带振动）                                      </a:t>
            </a:r>
            <a:endParaRPr lang="en-US" altLang="zh-CN" sz="2000" b="1" dirty="0">
              <a:solidFill>
                <a:srgbClr val="0070C0"/>
              </a:solidFill>
            </a:endParaRP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s-ES" altLang="zh-CN" sz="2400" dirty="0"/>
              <a:t>ada, ede, idi, odo, udu</a:t>
            </a:r>
          </a:p>
          <a:p>
            <a:pPr marL="0" indent="0">
              <a:buFont typeface="Wingdings" panose="05000000000000000000" pitchFamily="2" charset="2"/>
              <a:buNone/>
              <a:defRPr/>
            </a:pPr>
            <a:r>
              <a:rPr lang="es-ES" altLang="zh-CN" sz="2400" dirty="0"/>
              <a:t>nada, toda, mide, pide, pedí, acudí, modos, lados, una duda, una ducha</a:t>
            </a:r>
          </a:p>
          <a:p>
            <a:pPr marL="0" indent="0" eaLnBrk="1" hangingPunct="1">
              <a:buNone/>
              <a:defRPr/>
            </a:pPr>
            <a:endParaRPr lang="en-US" altLang="zh-CN" sz="2400" dirty="0"/>
          </a:p>
          <a:p>
            <a:pPr marL="0" indent="0" eaLnBrk="1" hangingPunct="1">
              <a:buNone/>
              <a:defRPr/>
            </a:pPr>
            <a:r>
              <a:rPr lang="es-ES" altLang="zh-CN" sz="2000" b="1" dirty="0">
                <a:solidFill>
                  <a:srgbClr val="0070C0"/>
                </a:solidFill>
              </a:rPr>
              <a:t>d </a:t>
            </a:r>
            <a:r>
              <a:rPr lang="zh-CN" altLang="en-US" sz="2000" b="1" dirty="0">
                <a:solidFill>
                  <a:srgbClr val="0070C0"/>
                </a:solidFill>
              </a:rPr>
              <a:t>在词尾时，发弱化的</a:t>
            </a:r>
            <a:r>
              <a:rPr lang="en-US" altLang="zh-CN" sz="2000" b="1" dirty="0">
                <a:solidFill>
                  <a:srgbClr val="0070C0"/>
                </a:solidFill>
              </a:rPr>
              <a:t>/ð/ </a:t>
            </a:r>
            <a:r>
              <a:rPr lang="zh-CN" altLang="en-US" sz="2000" b="1" dirty="0">
                <a:solidFill>
                  <a:srgbClr val="0070C0"/>
                </a:solidFill>
              </a:rPr>
              <a:t>（发音时，舌尖一接触上齿沿，气流便停止通过。）</a:t>
            </a:r>
            <a:endParaRPr lang="en-US" altLang="zh-CN" sz="2000" b="1" dirty="0">
              <a:solidFill>
                <a:srgbClr val="0070C0"/>
              </a:solidFill>
            </a:endParaRPr>
          </a:p>
          <a:p>
            <a:pPr marL="0" indent="0">
              <a:buNone/>
              <a:defRPr/>
            </a:pPr>
            <a:r>
              <a:rPr lang="zh-CN" altLang="en-US" sz="2400" dirty="0">
                <a:solidFill>
                  <a:srgbClr val="0070C0"/>
                </a:solidFill>
              </a:rPr>
              <a:t> </a:t>
            </a:r>
            <a:r>
              <a:rPr lang="en-US" altLang="zh-CN" sz="2400" dirty="0"/>
              <a:t>abad, </a:t>
            </a:r>
            <a:r>
              <a:rPr lang="en-US" altLang="zh-CN" sz="2400" dirty="0" err="1"/>
              <a:t>edad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usted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sed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escribid</a:t>
            </a:r>
            <a:r>
              <a:rPr lang="en-US" altLang="zh-CN" sz="2400" dirty="0"/>
              <a:t>, vivid, </a:t>
            </a:r>
            <a:r>
              <a:rPr lang="en-US" altLang="zh-CN" sz="2400" dirty="0" err="1"/>
              <a:t>alud</a:t>
            </a:r>
            <a:r>
              <a:rPr lang="en-US" altLang="zh-CN" sz="2400" dirty="0"/>
              <a:t>, </a:t>
            </a:r>
            <a:r>
              <a:rPr lang="en-US" altLang="zh-CN" sz="2400" dirty="0" err="1"/>
              <a:t>salud</a:t>
            </a:r>
            <a:endParaRPr lang="en-US" altLang="zh-CN" sz="2400" dirty="0"/>
          </a:p>
          <a:p>
            <a:pPr marL="0" indent="0" eaLnBrk="1" hangingPunct="1">
              <a:buNone/>
              <a:defRPr/>
            </a:pPr>
            <a:r>
              <a:rPr lang="zh-CN" altLang="en-US" sz="2000" dirty="0">
                <a:solidFill>
                  <a:srgbClr val="0070C0"/>
                </a:solidFill>
              </a:rPr>
              <a:t>    </a:t>
            </a:r>
            <a:r>
              <a:rPr lang="zh-CN" altLang="en-US" sz="2000" dirty="0"/>
              <a:t>                                                                   </a:t>
            </a:r>
            <a:endParaRPr lang="en-US" altLang="zh-CN" sz="2000" dirty="0"/>
          </a:p>
        </p:txBody>
      </p:sp>
      <p:pic>
        <p:nvPicPr>
          <p:cNvPr id="5" name="d (1)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2941983" y="1035327"/>
            <a:ext cx="304800" cy="304800"/>
          </a:xfrm>
          <a:prstGeom prst="rect">
            <a:avLst/>
          </a:prstGeom>
        </p:spPr>
      </p:pic>
      <p:pic>
        <p:nvPicPr>
          <p:cNvPr id="6" name="d (2)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4572520" y="3415748"/>
            <a:ext cx="304800" cy="304800"/>
          </a:xfrm>
          <a:prstGeom prst="rect">
            <a:avLst/>
          </a:prstGeom>
        </p:spPr>
      </p:pic>
      <p:pic>
        <p:nvPicPr>
          <p:cNvPr id="2" name="d (3)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9680713" y="519485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00635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6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4033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207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3"/>
          <p:cNvSpPr txBox="1"/>
          <p:nvPr/>
        </p:nvSpPr>
        <p:spPr>
          <a:xfrm>
            <a:off x="615891" y="1797556"/>
            <a:ext cx="6595242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ES" altLang="zh-CN" sz="2800" b="1" dirty="0"/>
              <a:t>t</a:t>
            </a:r>
            <a:r>
              <a:rPr lang="es-ES" altLang="zh-CN" sz="2800" dirty="0">
                <a:solidFill>
                  <a:srgbClr val="7030A0"/>
                </a:solidFill>
              </a:rPr>
              <a:t>e/</a:t>
            </a:r>
            <a:r>
              <a:rPr lang="es-ES" altLang="zh-CN" sz="2800" b="1" dirty="0"/>
              <a:t>d</a:t>
            </a:r>
            <a:r>
              <a:rPr lang="es-ES" altLang="zh-CN" sz="2800" dirty="0">
                <a:solidFill>
                  <a:srgbClr val="7030A0"/>
                </a:solidFill>
              </a:rPr>
              <a:t>e                              </a:t>
            </a:r>
            <a:r>
              <a:rPr lang="es-ES" altLang="zh-CN" sz="2800" b="1" dirty="0"/>
              <a:t>d</a:t>
            </a:r>
            <a:r>
              <a:rPr lang="es-ES" altLang="zh-CN" sz="2800" dirty="0">
                <a:solidFill>
                  <a:srgbClr val="7030A0"/>
                </a:solidFill>
              </a:rPr>
              <a:t>orso/</a:t>
            </a:r>
            <a:r>
              <a:rPr lang="es-ES" altLang="zh-CN" sz="2800" b="1" dirty="0"/>
              <a:t>t</a:t>
            </a:r>
            <a:r>
              <a:rPr lang="es-ES" altLang="zh-CN" sz="2800" dirty="0">
                <a:solidFill>
                  <a:srgbClr val="7030A0"/>
                </a:solidFill>
              </a:rPr>
              <a:t>orso</a:t>
            </a:r>
          </a:p>
          <a:p>
            <a:endParaRPr lang="es-ES" altLang="zh-CN" sz="2800" dirty="0">
              <a:solidFill>
                <a:srgbClr val="7030A0"/>
              </a:solidFill>
            </a:endParaRPr>
          </a:p>
          <a:p>
            <a:r>
              <a:rPr lang="es-ES" altLang="zh-CN" sz="2800" b="1" dirty="0"/>
              <a:t>t</a:t>
            </a:r>
            <a:r>
              <a:rPr lang="es-ES" altLang="zh-CN" sz="2800" dirty="0">
                <a:solidFill>
                  <a:srgbClr val="7030A0"/>
                </a:solidFill>
              </a:rPr>
              <a:t>ía/</a:t>
            </a:r>
            <a:r>
              <a:rPr lang="es-ES" altLang="zh-CN" sz="2800" b="1" dirty="0"/>
              <a:t>d</a:t>
            </a:r>
            <a:r>
              <a:rPr lang="es-ES" altLang="zh-CN" sz="2800" dirty="0">
                <a:solidFill>
                  <a:srgbClr val="7030A0"/>
                </a:solidFill>
              </a:rPr>
              <a:t>ía                            </a:t>
            </a:r>
            <a:r>
              <a:rPr lang="es-ES" altLang="zh-CN" sz="2800" b="1" dirty="0"/>
              <a:t>d</a:t>
            </a:r>
            <a:r>
              <a:rPr lang="es-ES" altLang="zh-CN" sz="2800" dirty="0">
                <a:solidFill>
                  <a:srgbClr val="7030A0"/>
                </a:solidFill>
              </a:rPr>
              <a:t>rago/</a:t>
            </a:r>
            <a:r>
              <a:rPr lang="es-ES" altLang="zh-CN" sz="2800" b="1" dirty="0"/>
              <a:t>t</a:t>
            </a:r>
            <a:r>
              <a:rPr lang="es-ES" altLang="zh-CN" sz="2800" dirty="0">
                <a:solidFill>
                  <a:srgbClr val="7030A0"/>
                </a:solidFill>
              </a:rPr>
              <a:t>rago</a:t>
            </a:r>
          </a:p>
          <a:p>
            <a:endParaRPr lang="es-ES" altLang="zh-CN" sz="2800" dirty="0">
              <a:solidFill>
                <a:srgbClr val="7030A0"/>
              </a:solidFill>
            </a:endParaRPr>
          </a:p>
          <a:p>
            <a:r>
              <a:rPr lang="es-ES" altLang="zh-CN" sz="2800" b="1" dirty="0"/>
              <a:t>t</a:t>
            </a:r>
            <a:r>
              <a:rPr lang="es-ES" altLang="zh-CN" sz="2800" dirty="0">
                <a:solidFill>
                  <a:srgbClr val="7030A0"/>
                </a:solidFill>
              </a:rPr>
              <a:t>aba/</a:t>
            </a:r>
            <a:r>
              <a:rPr lang="es-ES" altLang="zh-CN" sz="2800" b="1" dirty="0"/>
              <a:t>d</a:t>
            </a:r>
            <a:r>
              <a:rPr lang="es-ES" altLang="zh-CN" sz="2800" dirty="0">
                <a:solidFill>
                  <a:srgbClr val="7030A0"/>
                </a:solidFill>
              </a:rPr>
              <a:t>aba                     can</a:t>
            </a:r>
            <a:r>
              <a:rPr lang="es-ES" altLang="zh-CN" sz="2800" b="1" dirty="0"/>
              <a:t>d</a:t>
            </a:r>
            <a:r>
              <a:rPr lang="es-ES" altLang="zh-CN" sz="2800" dirty="0">
                <a:solidFill>
                  <a:srgbClr val="7030A0"/>
                </a:solidFill>
              </a:rPr>
              <a:t>or/can</a:t>
            </a:r>
            <a:r>
              <a:rPr lang="es-ES" altLang="zh-CN" sz="2800" b="1" dirty="0"/>
              <a:t>t</a:t>
            </a:r>
            <a:r>
              <a:rPr lang="es-ES" altLang="zh-CN" sz="2800" dirty="0">
                <a:solidFill>
                  <a:srgbClr val="7030A0"/>
                </a:solidFill>
              </a:rPr>
              <a:t>or</a:t>
            </a:r>
          </a:p>
          <a:p>
            <a:endParaRPr lang="es-ES" altLang="zh-CN" sz="2800" dirty="0">
              <a:solidFill>
                <a:srgbClr val="7030A0"/>
              </a:solidFill>
            </a:endParaRPr>
          </a:p>
          <a:p>
            <a:r>
              <a:rPr lang="es-ES" altLang="zh-CN" sz="2800" b="1" dirty="0"/>
              <a:t>t</a:t>
            </a:r>
            <a:r>
              <a:rPr lang="es-ES" altLang="zh-CN" sz="2800" dirty="0">
                <a:solidFill>
                  <a:srgbClr val="7030A0"/>
                </a:solidFill>
              </a:rPr>
              <a:t>ejo/</a:t>
            </a:r>
            <a:r>
              <a:rPr lang="es-ES" altLang="zh-CN" sz="2800" b="1" dirty="0"/>
              <a:t>d</a:t>
            </a:r>
            <a:r>
              <a:rPr lang="es-ES" altLang="zh-CN" sz="2800" dirty="0">
                <a:solidFill>
                  <a:srgbClr val="7030A0"/>
                </a:solidFill>
              </a:rPr>
              <a:t>ejo                       </a:t>
            </a:r>
            <a:r>
              <a:rPr lang="es-ES" altLang="zh-CN" sz="2800" b="1" dirty="0"/>
              <a:t>d</a:t>
            </a:r>
            <a:r>
              <a:rPr lang="es-ES" altLang="zh-CN" sz="2800" dirty="0">
                <a:solidFill>
                  <a:srgbClr val="7030A0"/>
                </a:solidFill>
              </a:rPr>
              <a:t>an/</a:t>
            </a:r>
            <a:r>
              <a:rPr lang="es-ES" altLang="zh-CN" sz="2800" b="1" dirty="0"/>
              <a:t>t</a:t>
            </a:r>
            <a:r>
              <a:rPr lang="es-ES" altLang="zh-CN" sz="2800" dirty="0">
                <a:solidFill>
                  <a:srgbClr val="7030A0"/>
                </a:solidFill>
              </a:rPr>
              <a:t>an</a:t>
            </a:r>
          </a:p>
          <a:p>
            <a:endParaRPr lang="es-ES" altLang="zh-CN" sz="2800" dirty="0">
              <a:solidFill>
                <a:srgbClr val="7030A0"/>
              </a:solidFill>
            </a:endParaRPr>
          </a:p>
          <a:p>
            <a:r>
              <a:rPr lang="en-US" altLang="zh-CN" sz="2800" b="1" dirty="0"/>
              <a:t>t</a:t>
            </a:r>
            <a:r>
              <a:rPr lang="en-US" altLang="zh-CN" sz="2800" dirty="0">
                <a:solidFill>
                  <a:srgbClr val="7030A0"/>
                </a:solidFill>
              </a:rPr>
              <a:t>una/</a:t>
            </a:r>
            <a:r>
              <a:rPr lang="en-US" altLang="zh-CN" sz="2800" b="1" dirty="0" err="1"/>
              <a:t>d</a:t>
            </a:r>
            <a:r>
              <a:rPr lang="en-US" altLang="zh-CN" sz="2800" dirty="0" err="1">
                <a:solidFill>
                  <a:srgbClr val="7030A0"/>
                </a:solidFill>
              </a:rPr>
              <a:t>una</a:t>
            </a:r>
            <a:r>
              <a:rPr lang="en-US" altLang="zh-CN" sz="2800" dirty="0">
                <a:solidFill>
                  <a:srgbClr val="7030A0"/>
                </a:solidFill>
              </a:rPr>
              <a:t>                     </a:t>
            </a:r>
            <a:r>
              <a:rPr lang="en-US" altLang="zh-CN" sz="2800" b="1" dirty="0"/>
              <a:t>d</a:t>
            </a:r>
            <a:r>
              <a:rPr lang="en-US" altLang="zh-CN" sz="2800" dirty="0">
                <a:solidFill>
                  <a:srgbClr val="7030A0"/>
                </a:solidFill>
              </a:rPr>
              <a:t>ele/</a:t>
            </a:r>
            <a:r>
              <a:rPr lang="en-US" altLang="zh-CN" sz="2800" b="1" dirty="0"/>
              <a:t>t</a:t>
            </a:r>
            <a:r>
              <a:rPr lang="en-US" altLang="zh-CN" sz="2800" dirty="0">
                <a:solidFill>
                  <a:srgbClr val="7030A0"/>
                </a:solidFill>
              </a:rPr>
              <a:t>ele</a:t>
            </a:r>
            <a:endParaRPr lang="zh-CN" altLang="en-US" sz="2800" dirty="0">
              <a:solidFill>
                <a:srgbClr val="7030A0"/>
              </a:solidFill>
            </a:endParaRPr>
          </a:p>
        </p:txBody>
      </p:sp>
      <p:sp>
        <p:nvSpPr>
          <p:cNvPr id="3" name="矩形 2"/>
          <p:cNvSpPr>
            <a:spLocks noChangeArrowheads="1"/>
          </p:cNvSpPr>
          <p:nvPr/>
        </p:nvSpPr>
        <p:spPr bwMode="auto">
          <a:xfrm>
            <a:off x="615891" y="432719"/>
            <a:ext cx="5252608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r>
              <a:rPr lang="es-E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Escucha y repite (1</a:t>
            </a:r>
            <a:r>
              <a:rPr lang="en-U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:80</a:t>
            </a:r>
            <a:r>
              <a:rPr lang="es-ES" altLang="zh-CN" sz="2400" b="1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sym typeface="微软雅黑" pitchFamily="34" charset="-122"/>
              </a:rPr>
              <a:t>) </a:t>
            </a:r>
          </a:p>
          <a:p>
            <a:r>
              <a:rPr lang="zh-CN" altLang="en-US" sz="3200" dirty="0">
                <a:solidFill>
                  <a:schemeClr val="accent1"/>
                </a:solidFill>
                <a:latin typeface="+mj-ea"/>
                <a:ea typeface="+mj-ea"/>
                <a:sym typeface="微软雅黑" pitchFamily="34" charset="-122"/>
              </a:rPr>
              <a:t>听并跟读</a:t>
            </a:r>
            <a:endParaRPr lang="zh-CN" altLang="en-US" sz="3200" b="1" dirty="0">
              <a:solidFill>
                <a:schemeClr val="accent1"/>
              </a:solidFill>
              <a:latin typeface="+mj-ea"/>
              <a:ea typeface="+mj-ea"/>
              <a:sym typeface="微软雅黑" pitchFamily="34" charset="-122"/>
            </a:endParaRPr>
          </a:p>
        </p:txBody>
      </p:sp>
      <p:pic>
        <p:nvPicPr>
          <p:cNvPr id="5" name="- Track 80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68499" y="50855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639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78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1059</TotalTime>
  <Words>2193</Words>
  <Application>Microsoft Office PowerPoint</Application>
  <PresentationFormat>宽屏</PresentationFormat>
  <Paragraphs>389</Paragraphs>
  <Slides>39</Slides>
  <Notes>3</Notes>
  <HiddenSlides>0</HiddenSlides>
  <MMClips>13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57" baseType="lpstr">
      <vt:lpstr>Microsoft Yahei</vt:lpstr>
      <vt:lpstr>华文彩云</vt:lpstr>
      <vt:lpstr>华文琥珀</vt:lpstr>
      <vt:lpstr>思源黑体 CN Bold</vt:lpstr>
      <vt:lpstr>思源黑体 CN Normal</vt:lpstr>
      <vt:lpstr>宋体</vt:lpstr>
      <vt:lpstr>微软雅黑</vt:lpstr>
      <vt:lpstr>字魂105号-简雅黑</vt:lpstr>
      <vt:lpstr>Arial</vt:lpstr>
      <vt:lpstr>Calibri</vt:lpstr>
      <vt:lpstr>Calibri Light</vt:lpstr>
      <vt:lpstr>Kristen ITC</vt:lpstr>
      <vt:lpstr>Lucida Console</vt:lpstr>
      <vt:lpstr>MV Boli</vt:lpstr>
      <vt:lpstr>Times New Roman</vt:lpstr>
      <vt:lpstr>Wingdings</vt:lpstr>
      <vt:lpstr>Wingdings 2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重新排列写出句子。</vt:lpstr>
      <vt:lpstr>hablo •me llamo •soy • habla • es •es •se llama • habla</vt:lpstr>
      <vt:lpstr>PowerPoint 演示文稿</vt:lpstr>
    </vt:vector>
  </TitlesOfParts>
  <Company>Hewlett-Packard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NISI WEI</dc:creator>
  <cp:lastModifiedBy>Administrator</cp:lastModifiedBy>
  <cp:revision>97</cp:revision>
  <dcterms:created xsi:type="dcterms:W3CDTF">2020-03-13T02:51:29Z</dcterms:created>
  <dcterms:modified xsi:type="dcterms:W3CDTF">2021-09-24T09:19:00Z</dcterms:modified>
</cp:coreProperties>
</file>